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7" r:id="rId2"/>
    <p:sldId id="298" r:id="rId3"/>
    <p:sldId id="283" r:id="rId4"/>
    <p:sldId id="284" r:id="rId5"/>
    <p:sldId id="285" r:id="rId6"/>
    <p:sldId id="287" r:id="rId7"/>
    <p:sldId id="289" r:id="rId8"/>
    <p:sldId id="291" r:id="rId9"/>
    <p:sldId id="281" r:id="rId10"/>
    <p:sldId id="279" r:id="rId11"/>
    <p:sldId id="258" r:id="rId12"/>
    <p:sldId id="259" r:id="rId13"/>
    <p:sldId id="280" r:id="rId14"/>
    <p:sldId id="263" r:id="rId15"/>
    <p:sldId id="269" r:id="rId16"/>
    <p:sldId id="266" r:id="rId17"/>
    <p:sldId id="301" r:id="rId18"/>
    <p:sldId id="302" r:id="rId19"/>
    <p:sldId id="299" r:id="rId20"/>
    <p:sldId id="300"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321" autoAdjust="0"/>
  </p:normalViewPr>
  <p:slideViewPr>
    <p:cSldViewPr>
      <p:cViewPr varScale="1">
        <p:scale>
          <a:sx n="60" d="100"/>
          <a:sy n="60" d="100"/>
        </p:scale>
        <p:origin x="-30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1C0D1-8F32-472E-B9AE-5A0CD5CDA2F6}" type="datetimeFigureOut">
              <a:rPr lang="nl-NL" smtClean="0"/>
              <a:pPr/>
              <a:t>16-3-2016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5FDE4-EE36-4207-9684-973E18A545C0}" type="slidenum">
              <a:rPr lang="nl-NL" smtClean="0"/>
              <a:pPr/>
              <a:t>‹nr.›</a:t>
            </a:fld>
            <a:endParaRPr lang="nl-NL"/>
          </a:p>
        </p:txBody>
      </p:sp>
    </p:spTree>
    <p:extLst>
      <p:ext uri="{BB962C8B-B14F-4D97-AF65-F5344CB8AC3E}">
        <p14:creationId xmlns:p14="http://schemas.microsoft.com/office/powerpoint/2010/main" val="285252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a:t>
            </a:fld>
            <a:endParaRPr lang="nl-NL"/>
          </a:p>
        </p:txBody>
      </p:sp>
    </p:spTree>
    <p:extLst>
      <p:ext uri="{BB962C8B-B14F-4D97-AF65-F5344CB8AC3E}">
        <p14:creationId xmlns:p14="http://schemas.microsoft.com/office/powerpoint/2010/main" val="413932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10</a:t>
            </a:fld>
            <a:endParaRPr lang="nl-NL"/>
          </a:p>
        </p:txBody>
      </p:sp>
    </p:spTree>
    <p:extLst>
      <p:ext uri="{BB962C8B-B14F-4D97-AF65-F5344CB8AC3E}">
        <p14:creationId xmlns:p14="http://schemas.microsoft.com/office/powerpoint/2010/main" val="47018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11</a:t>
            </a:fld>
            <a:endParaRPr lang="nl-NL"/>
          </a:p>
        </p:txBody>
      </p:sp>
    </p:spTree>
    <p:extLst>
      <p:ext uri="{BB962C8B-B14F-4D97-AF65-F5344CB8AC3E}">
        <p14:creationId xmlns:p14="http://schemas.microsoft.com/office/powerpoint/2010/main" val="124470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12</a:t>
            </a:fld>
            <a:endParaRPr lang="nl-NL"/>
          </a:p>
        </p:txBody>
      </p:sp>
    </p:spTree>
    <p:extLst>
      <p:ext uri="{BB962C8B-B14F-4D97-AF65-F5344CB8AC3E}">
        <p14:creationId xmlns:p14="http://schemas.microsoft.com/office/powerpoint/2010/main" val="130987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Situationeel</a:t>
            </a:r>
            <a:r>
              <a:rPr lang="nl-NL" baseline="0" dirty="0" smtClean="0"/>
              <a:t> leidinggeven</a:t>
            </a:r>
          </a:p>
          <a:p>
            <a:r>
              <a:rPr lang="nl-NL" baseline="0" dirty="0" smtClean="0"/>
              <a:t>Naarmate de stagiair groeit, zal de wijze van leidinggeven ook veranderen. </a:t>
            </a:r>
          </a:p>
          <a:p>
            <a:r>
              <a:rPr lang="nl-NL" baseline="0" dirty="0" smtClean="0"/>
              <a:t>Pas je (</a:t>
            </a:r>
            <a:r>
              <a:rPr lang="nl-NL" baseline="0" dirty="0" err="1" smtClean="0"/>
              <a:t>bege</a:t>
            </a:r>
            <a:r>
              <a:rPr lang="nl-NL" baseline="0" dirty="0" smtClean="0"/>
              <a:t>)</a:t>
            </a:r>
            <a:r>
              <a:rPr lang="nl-NL" baseline="0" dirty="0" err="1" smtClean="0"/>
              <a:t>leidingsstijl</a:t>
            </a:r>
            <a:r>
              <a:rPr lang="nl-NL" baseline="0" dirty="0" smtClean="0"/>
              <a:t> aan </a:t>
            </a:r>
            <a:r>
              <a:rPr lang="nl-NL" baseline="0" dirty="0" err="1" smtClean="0"/>
              <a:t>aan</a:t>
            </a:r>
            <a:r>
              <a:rPr lang="nl-NL" baseline="0" dirty="0" smtClean="0"/>
              <a:t> de situatie: Welke fase zit de stagiair als ze bij jou in het gezin komt.</a:t>
            </a:r>
          </a:p>
          <a:p>
            <a:r>
              <a:rPr lang="nl-NL" baseline="0" dirty="0" err="1" smtClean="0"/>
              <a:t>GdH</a:t>
            </a:r>
            <a:r>
              <a:rPr lang="nl-NL" baseline="0" dirty="0" smtClean="0"/>
              <a:t> Het is dus zinvol en raadzaam om je student te ‘scannen’ bij binnenkomst (eerste kennismaking) Een goed startbeeld maakt dat de juiste/effectiefste begeleidingsstijl ingezet wordt.</a:t>
            </a:r>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13</a:t>
            </a:fld>
            <a:endParaRPr lang="nl-NL"/>
          </a:p>
        </p:txBody>
      </p:sp>
    </p:spTree>
    <p:extLst>
      <p:ext uri="{BB962C8B-B14F-4D97-AF65-F5344CB8AC3E}">
        <p14:creationId xmlns:p14="http://schemas.microsoft.com/office/powerpoint/2010/main" val="20673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14</a:t>
            </a:fld>
            <a:endParaRPr lang="nl-NL"/>
          </a:p>
        </p:txBody>
      </p:sp>
    </p:spTree>
    <p:extLst>
      <p:ext uri="{BB962C8B-B14F-4D97-AF65-F5344CB8AC3E}">
        <p14:creationId xmlns:p14="http://schemas.microsoft.com/office/powerpoint/2010/main" val="346655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15</a:t>
            </a:fld>
            <a:endParaRPr lang="nl-NL"/>
          </a:p>
        </p:txBody>
      </p:sp>
    </p:spTree>
    <p:extLst>
      <p:ext uri="{BB962C8B-B14F-4D97-AF65-F5344CB8AC3E}">
        <p14:creationId xmlns:p14="http://schemas.microsoft.com/office/powerpoint/2010/main" val="9280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16</a:t>
            </a:fld>
            <a:endParaRPr lang="nl-NL"/>
          </a:p>
        </p:txBody>
      </p:sp>
    </p:spTree>
    <p:extLst>
      <p:ext uri="{BB962C8B-B14F-4D97-AF65-F5344CB8AC3E}">
        <p14:creationId xmlns:p14="http://schemas.microsoft.com/office/powerpoint/2010/main" val="297398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17</a:t>
            </a:fld>
            <a:endParaRPr lang="nl-NL"/>
          </a:p>
        </p:txBody>
      </p:sp>
    </p:spTree>
    <p:extLst>
      <p:ext uri="{BB962C8B-B14F-4D97-AF65-F5344CB8AC3E}">
        <p14:creationId xmlns:p14="http://schemas.microsoft.com/office/powerpoint/2010/main" val="365118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GdH</a:t>
            </a:r>
            <a:r>
              <a:rPr lang="nl-NL" baseline="0" dirty="0" smtClean="0"/>
              <a:t> </a:t>
            </a:r>
            <a:r>
              <a:rPr lang="nl-NL" dirty="0" smtClean="0"/>
              <a:t>Doen we hier 1 casus?</a:t>
            </a:r>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18</a:t>
            </a:fld>
            <a:endParaRPr lang="nl-NL"/>
          </a:p>
        </p:txBody>
      </p:sp>
    </p:spTree>
    <p:extLst>
      <p:ext uri="{BB962C8B-B14F-4D97-AF65-F5344CB8AC3E}">
        <p14:creationId xmlns:p14="http://schemas.microsoft.com/office/powerpoint/2010/main" val="351598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19</a:t>
            </a:fld>
            <a:endParaRPr lang="nl-NL"/>
          </a:p>
        </p:txBody>
      </p:sp>
    </p:spTree>
    <p:extLst>
      <p:ext uri="{BB962C8B-B14F-4D97-AF65-F5344CB8AC3E}">
        <p14:creationId xmlns:p14="http://schemas.microsoft.com/office/powerpoint/2010/main" val="266128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Praktische oefening: 	10</a:t>
            </a:r>
            <a:r>
              <a:rPr lang="nl-NL" baseline="0" dirty="0" smtClean="0"/>
              <a:t> minuten </a:t>
            </a:r>
          </a:p>
          <a:p>
            <a:r>
              <a:rPr lang="nl-NL" baseline="0" dirty="0" smtClean="0"/>
              <a:t>Leerstijlen:		10 minuten</a:t>
            </a:r>
          </a:p>
          <a:p>
            <a:r>
              <a:rPr lang="nl-NL" baseline="0" dirty="0" smtClean="0"/>
              <a:t>Stijlen van leidinggeven</a:t>
            </a:r>
          </a:p>
          <a:p>
            <a:r>
              <a:rPr lang="nl-NL" baseline="0" dirty="0" smtClean="0"/>
              <a:t>Begeleidingsstijlen:	10 minuten</a:t>
            </a:r>
          </a:p>
          <a:p>
            <a:r>
              <a:rPr lang="nl-NL" baseline="0" dirty="0" smtClean="0"/>
              <a:t>Casus:		10 minuten</a:t>
            </a:r>
          </a:p>
          <a:p>
            <a:r>
              <a:rPr lang="nl-NL" baseline="0" dirty="0" smtClean="0"/>
              <a:t>Afsluiting:		 5  minuten</a:t>
            </a:r>
          </a:p>
          <a:p>
            <a:r>
              <a:rPr lang="nl-NL" baseline="0" dirty="0" smtClean="0"/>
              <a:t>----------------------------------------------</a:t>
            </a:r>
          </a:p>
          <a:p>
            <a:r>
              <a:rPr lang="nl-NL" baseline="0" dirty="0" smtClean="0"/>
              <a:t>Totaal:		45 minuten</a:t>
            </a:r>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2</a:t>
            </a:fld>
            <a:endParaRPr lang="nl-NL"/>
          </a:p>
        </p:txBody>
      </p:sp>
    </p:spTree>
    <p:extLst>
      <p:ext uri="{BB962C8B-B14F-4D97-AF65-F5344CB8AC3E}">
        <p14:creationId xmlns:p14="http://schemas.microsoft.com/office/powerpoint/2010/main" val="23509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20</a:t>
            </a:fld>
            <a:endParaRPr lang="nl-NL"/>
          </a:p>
        </p:txBody>
      </p:sp>
    </p:spTree>
    <p:extLst>
      <p:ext uri="{BB962C8B-B14F-4D97-AF65-F5344CB8AC3E}">
        <p14:creationId xmlns:p14="http://schemas.microsoft.com/office/powerpoint/2010/main" val="78159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3</a:t>
            </a:fld>
            <a:endParaRPr lang="nl-NL"/>
          </a:p>
        </p:txBody>
      </p:sp>
    </p:spTree>
    <p:extLst>
      <p:ext uri="{BB962C8B-B14F-4D97-AF65-F5344CB8AC3E}">
        <p14:creationId xmlns:p14="http://schemas.microsoft.com/office/powerpoint/2010/main" val="308268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Spreekt voor zich</a:t>
            </a:r>
          </a:p>
          <a:p>
            <a:r>
              <a:rPr lang="nl-NL" dirty="0" err="1" smtClean="0"/>
              <a:t>GdH</a:t>
            </a:r>
            <a:r>
              <a:rPr lang="nl-NL" baseline="0" dirty="0" smtClean="0"/>
              <a:t> Richt je bij de uileg van deze dia op wat je gezien hebt in de groep tijdens het T shirt vouwen. De ene ging direct doen, terwijl de ander eerst nogmaals de video wil bekijken (observeren). De ander wil afkijken bij de buurvrouw en weer een ander zoekt de theorie.</a:t>
            </a:r>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4</a:t>
            </a:fld>
            <a:endParaRPr lang="nl-NL"/>
          </a:p>
        </p:txBody>
      </p:sp>
    </p:spTree>
    <p:extLst>
      <p:ext uri="{BB962C8B-B14F-4D97-AF65-F5344CB8AC3E}">
        <p14:creationId xmlns:p14="http://schemas.microsoft.com/office/powerpoint/2010/main" val="138468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5</a:t>
            </a:fld>
            <a:endParaRPr lang="nl-NL"/>
          </a:p>
        </p:txBody>
      </p:sp>
    </p:spTree>
    <p:extLst>
      <p:ext uri="{BB962C8B-B14F-4D97-AF65-F5344CB8AC3E}">
        <p14:creationId xmlns:p14="http://schemas.microsoft.com/office/powerpoint/2010/main" val="48569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6</a:t>
            </a:fld>
            <a:endParaRPr lang="nl-NL"/>
          </a:p>
        </p:txBody>
      </p:sp>
    </p:spTree>
    <p:extLst>
      <p:ext uri="{BB962C8B-B14F-4D97-AF65-F5344CB8AC3E}">
        <p14:creationId xmlns:p14="http://schemas.microsoft.com/office/powerpoint/2010/main" val="317414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7</a:t>
            </a:fld>
            <a:endParaRPr lang="nl-NL"/>
          </a:p>
        </p:txBody>
      </p:sp>
    </p:spTree>
    <p:extLst>
      <p:ext uri="{BB962C8B-B14F-4D97-AF65-F5344CB8AC3E}">
        <p14:creationId xmlns:p14="http://schemas.microsoft.com/office/powerpoint/2010/main" val="114261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8</a:t>
            </a:fld>
            <a:endParaRPr lang="nl-NL"/>
          </a:p>
        </p:txBody>
      </p:sp>
    </p:spTree>
    <p:extLst>
      <p:ext uri="{BB962C8B-B14F-4D97-AF65-F5344CB8AC3E}">
        <p14:creationId xmlns:p14="http://schemas.microsoft.com/office/powerpoint/2010/main" val="3500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a:t>
            </a:r>
            <a:r>
              <a:rPr lang="nl-NL" baseline="0" dirty="0" smtClean="0"/>
              <a:t> effectief te kunnen leren is motivatie de belangrijkste drijfveer. </a:t>
            </a:r>
          </a:p>
          <a:p>
            <a:r>
              <a:rPr lang="nl-NL" baseline="0" dirty="0" smtClean="0"/>
              <a:t>In deze piramide van Maslow kun je zien hoe groot de motivatie is in de verschillende segmenten.</a:t>
            </a:r>
          </a:p>
          <a:p>
            <a:r>
              <a:rPr lang="nl-NL" baseline="0" dirty="0" smtClean="0"/>
              <a:t>Wil je een stagiair motiveren dan is het belangrijk aan al deze voorwaarden te voldoen voordat de stagiair bij zelfontplooiing </a:t>
            </a:r>
            <a:r>
              <a:rPr lang="nl-NL" baseline="0" dirty="0" smtClean="0"/>
              <a:t>komt.</a:t>
            </a:r>
          </a:p>
          <a:p>
            <a:r>
              <a:rPr lang="nl-NL" baseline="0" dirty="0" smtClean="0"/>
              <a:t>Hier </a:t>
            </a:r>
            <a:r>
              <a:rPr lang="nl-NL" baseline="0" dirty="0" smtClean="0"/>
              <a:t>gaat het vooral ook om een goede ‘basis’ die nodig is om te kunnen leren en ontplooien. Ontbreekt er een van de segmenten dan kan de student stagneren in haar leerproces. Als WB kun/moet je bijdragen aan de verschillende segmenten om de student verder te helpen in haar ontwikkeling.</a:t>
            </a:r>
            <a:endParaRPr lang="nl-NL" dirty="0"/>
          </a:p>
        </p:txBody>
      </p:sp>
      <p:sp>
        <p:nvSpPr>
          <p:cNvPr id="4" name="Tijdelijke aanduiding voor dianummer 3"/>
          <p:cNvSpPr>
            <a:spLocks noGrp="1"/>
          </p:cNvSpPr>
          <p:nvPr>
            <p:ph type="sldNum" sz="quarter" idx="10"/>
          </p:nvPr>
        </p:nvSpPr>
        <p:spPr/>
        <p:txBody>
          <a:bodyPr/>
          <a:lstStyle/>
          <a:p>
            <a:fld id="{4B35FDE4-EE36-4207-9684-973E18A545C0}" type="slidenum">
              <a:rPr lang="nl-NL" smtClean="0"/>
              <a:pPr/>
              <a:t>9</a:t>
            </a:fld>
            <a:endParaRPr lang="nl-NL"/>
          </a:p>
        </p:txBody>
      </p:sp>
    </p:spTree>
    <p:extLst>
      <p:ext uri="{BB962C8B-B14F-4D97-AF65-F5344CB8AC3E}">
        <p14:creationId xmlns:p14="http://schemas.microsoft.com/office/powerpoint/2010/main" val="425716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B8F8ACA-7D76-490D-BE4C-71B3194B0AAF}" type="datetime1">
              <a:rPr lang="nl-NL" smtClean="0"/>
              <a:pPr/>
              <a:t>16-3-2016</a:t>
            </a:fld>
            <a:endParaRPr lang="nl-NL"/>
          </a:p>
        </p:txBody>
      </p:sp>
      <p:sp>
        <p:nvSpPr>
          <p:cNvPr id="5" name="Tijdelijke aanduiding voor voettekst 4"/>
          <p:cNvSpPr>
            <a:spLocks noGrp="1"/>
          </p:cNvSpPr>
          <p:nvPr>
            <p:ph type="ftr" sz="quarter" idx="11"/>
          </p:nvPr>
        </p:nvSpPr>
        <p:spPr/>
        <p:txBody>
          <a:bodyPr/>
          <a:lstStyle/>
          <a:p>
            <a:r>
              <a:rPr lang="nl-NL" smtClean="0"/>
              <a:t>Thema 9 Begeleidingsstijlen                       Boek Methodisch begeleiden</a:t>
            </a:r>
            <a:endParaRPr lang="nl-NL"/>
          </a:p>
        </p:txBody>
      </p:sp>
      <p:sp>
        <p:nvSpPr>
          <p:cNvPr id="6" name="Tijdelijke aanduiding voor dianummer 5"/>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2149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CACB64-D364-4351-8AE7-BDDC2E4824EC}" type="datetime1">
              <a:rPr lang="nl-NL" smtClean="0"/>
              <a:pPr/>
              <a:t>16-3-2016</a:t>
            </a:fld>
            <a:endParaRPr lang="nl-NL"/>
          </a:p>
        </p:txBody>
      </p:sp>
      <p:sp>
        <p:nvSpPr>
          <p:cNvPr id="5" name="Tijdelijke aanduiding voor voettekst 4"/>
          <p:cNvSpPr>
            <a:spLocks noGrp="1"/>
          </p:cNvSpPr>
          <p:nvPr>
            <p:ph type="ftr" sz="quarter" idx="11"/>
          </p:nvPr>
        </p:nvSpPr>
        <p:spPr/>
        <p:txBody>
          <a:bodyPr/>
          <a:lstStyle/>
          <a:p>
            <a:r>
              <a:rPr lang="nl-NL" smtClean="0"/>
              <a:t>Thema 9 Begeleidingsstijlen                       Boek Methodisch begeleiden</a:t>
            </a:r>
            <a:endParaRPr lang="nl-NL"/>
          </a:p>
        </p:txBody>
      </p:sp>
      <p:sp>
        <p:nvSpPr>
          <p:cNvPr id="6" name="Tijdelijke aanduiding voor dianummer 5"/>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75590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1BEEE8-039B-438F-8BE6-16CFA740E9AD}" type="datetime1">
              <a:rPr lang="nl-NL" smtClean="0"/>
              <a:pPr/>
              <a:t>16-3-2016</a:t>
            </a:fld>
            <a:endParaRPr lang="nl-NL"/>
          </a:p>
        </p:txBody>
      </p:sp>
      <p:sp>
        <p:nvSpPr>
          <p:cNvPr id="5" name="Tijdelijke aanduiding voor voettekst 4"/>
          <p:cNvSpPr>
            <a:spLocks noGrp="1"/>
          </p:cNvSpPr>
          <p:nvPr>
            <p:ph type="ftr" sz="quarter" idx="11"/>
          </p:nvPr>
        </p:nvSpPr>
        <p:spPr/>
        <p:txBody>
          <a:bodyPr/>
          <a:lstStyle/>
          <a:p>
            <a:r>
              <a:rPr lang="nl-NL" smtClean="0"/>
              <a:t>Thema 9 Begeleidingsstijlen                       Boek Methodisch begeleiden</a:t>
            </a:r>
            <a:endParaRPr lang="nl-NL"/>
          </a:p>
        </p:txBody>
      </p:sp>
      <p:sp>
        <p:nvSpPr>
          <p:cNvPr id="6" name="Tijdelijke aanduiding voor dianummer 5"/>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15548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C42571-4682-450F-B459-74EEF9B69796}" type="datetime1">
              <a:rPr lang="nl-NL" smtClean="0"/>
              <a:pPr/>
              <a:t>16-3-2016</a:t>
            </a:fld>
            <a:endParaRPr lang="nl-NL"/>
          </a:p>
        </p:txBody>
      </p:sp>
      <p:sp>
        <p:nvSpPr>
          <p:cNvPr id="5" name="Tijdelijke aanduiding voor voettekst 4"/>
          <p:cNvSpPr>
            <a:spLocks noGrp="1"/>
          </p:cNvSpPr>
          <p:nvPr>
            <p:ph type="ftr" sz="quarter" idx="11"/>
          </p:nvPr>
        </p:nvSpPr>
        <p:spPr/>
        <p:txBody>
          <a:bodyPr/>
          <a:lstStyle/>
          <a:p>
            <a:r>
              <a:rPr lang="nl-NL" smtClean="0"/>
              <a:t>Thema 9 Begeleidingsstijlen                       Boek Methodisch begeleiden</a:t>
            </a:r>
            <a:endParaRPr lang="nl-NL"/>
          </a:p>
        </p:txBody>
      </p:sp>
      <p:sp>
        <p:nvSpPr>
          <p:cNvPr id="6" name="Tijdelijke aanduiding voor dianummer 5"/>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378157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3DD6BEA-1D49-4A8B-AFDD-CB8CF3C8FEA6}" type="datetime1">
              <a:rPr lang="nl-NL" smtClean="0"/>
              <a:pPr/>
              <a:t>16-3-2016</a:t>
            </a:fld>
            <a:endParaRPr lang="nl-NL"/>
          </a:p>
        </p:txBody>
      </p:sp>
      <p:sp>
        <p:nvSpPr>
          <p:cNvPr id="5" name="Tijdelijke aanduiding voor voettekst 4"/>
          <p:cNvSpPr>
            <a:spLocks noGrp="1"/>
          </p:cNvSpPr>
          <p:nvPr>
            <p:ph type="ftr" sz="quarter" idx="11"/>
          </p:nvPr>
        </p:nvSpPr>
        <p:spPr/>
        <p:txBody>
          <a:bodyPr/>
          <a:lstStyle/>
          <a:p>
            <a:r>
              <a:rPr lang="nl-NL" smtClean="0"/>
              <a:t>Thema 9 Begeleidingsstijlen                       Boek Methodisch begeleiden</a:t>
            </a:r>
            <a:endParaRPr lang="nl-NL"/>
          </a:p>
        </p:txBody>
      </p:sp>
      <p:sp>
        <p:nvSpPr>
          <p:cNvPr id="6" name="Tijdelijke aanduiding voor dianummer 5"/>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06496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7681524-6850-420E-A795-5219A7AECD3C}" type="datetime1">
              <a:rPr lang="nl-NL" smtClean="0"/>
              <a:pPr/>
              <a:t>16-3-2016</a:t>
            </a:fld>
            <a:endParaRPr lang="nl-NL"/>
          </a:p>
        </p:txBody>
      </p:sp>
      <p:sp>
        <p:nvSpPr>
          <p:cNvPr id="6" name="Tijdelijke aanduiding voor voettekst 5"/>
          <p:cNvSpPr>
            <a:spLocks noGrp="1"/>
          </p:cNvSpPr>
          <p:nvPr>
            <p:ph type="ftr" sz="quarter" idx="11"/>
          </p:nvPr>
        </p:nvSpPr>
        <p:spPr/>
        <p:txBody>
          <a:bodyPr/>
          <a:lstStyle/>
          <a:p>
            <a:r>
              <a:rPr lang="nl-NL" smtClean="0"/>
              <a:t>Thema 9 Begeleidingsstijlen                       Boek Methodisch begeleiden</a:t>
            </a:r>
            <a:endParaRPr lang="nl-NL"/>
          </a:p>
        </p:txBody>
      </p:sp>
      <p:sp>
        <p:nvSpPr>
          <p:cNvPr id="7" name="Tijdelijke aanduiding voor dianummer 6"/>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7423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3D31439-9FB6-416B-9242-1C7EBD061B7D}" type="datetime1">
              <a:rPr lang="nl-NL" smtClean="0"/>
              <a:pPr/>
              <a:t>16-3-2016</a:t>
            </a:fld>
            <a:endParaRPr lang="nl-NL"/>
          </a:p>
        </p:txBody>
      </p:sp>
      <p:sp>
        <p:nvSpPr>
          <p:cNvPr id="8" name="Tijdelijke aanduiding voor voettekst 7"/>
          <p:cNvSpPr>
            <a:spLocks noGrp="1"/>
          </p:cNvSpPr>
          <p:nvPr>
            <p:ph type="ftr" sz="quarter" idx="11"/>
          </p:nvPr>
        </p:nvSpPr>
        <p:spPr/>
        <p:txBody>
          <a:bodyPr/>
          <a:lstStyle/>
          <a:p>
            <a:r>
              <a:rPr lang="nl-NL" smtClean="0"/>
              <a:t>Thema 9 Begeleidingsstijlen                       Boek Methodisch begeleiden</a:t>
            </a:r>
            <a:endParaRPr lang="nl-NL"/>
          </a:p>
        </p:txBody>
      </p:sp>
      <p:sp>
        <p:nvSpPr>
          <p:cNvPr id="9" name="Tijdelijke aanduiding voor dianummer 8"/>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03654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27E78D8-0B26-4E3A-B87C-BFF6E52D022D}" type="datetime1">
              <a:rPr lang="nl-NL" smtClean="0"/>
              <a:pPr/>
              <a:t>16-3-2016</a:t>
            </a:fld>
            <a:endParaRPr lang="nl-NL"/>
          </a:p>
        </p:txBody>
      </p:sp>
      <p:sp>
        <p:nvSpPr>
          <p:cNvPr id="4" name="Tijdelijke aanduiding voor voettekst 3"/>
          <p:cNvSpPr>
            <a:spLocks noGrp="1"/>
          </p:cNvSpPr>
          <p:nvPr>
            <p:ph type="ftr" sz="quarter" idx="11"/>
          </p:nvPr>
        </p:nvSpPr>
        <p:spPr/>
        <p:txBody>
          <a:bodyPr/>
          <a:lstStyle/>
          <a:p>
            <a:r>
              <a:rPr lang="nl-NL" smtClean="0"/>
              <a:t>Thema 9 Begeleidingsstijlen                       Boek Methodisch begeleiden</a:t>
            </a:r>
            <a:endParaRPr lang="nl-NL"/>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371008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846AC53-706B-4B2E-AA6C-EAAD0C730972}" type="datetime1">
              <a:rPr lang="nl-NL" smtClean="0"/>
              <a:pPr/>
              <a:t>16-3-2016</a:t>
            </a:fld>
            <a:endParaRPr lang="nl-NL"/>
          </a:p>
        </p:txBody>
      </p:sp>
      <p:sp>
        <p:nvSpPr>
          <p:cNvPr id="3" name="Tijdelijke aanduiding voor voettekst 2"/>
          <p:cNvSpPr>
            <a:spLocks noGrp="1"/>
          </p:cNvSpPr>
          <p:nvPr>
            <p:ph type="ftr" sz="quarter" idx="11"/>
          </p:nvPr>
        </p:nvSpPr>
        <p:spPr/>
        <p:txBody>
          <a:bodyPr/>
          <a:lstStyle/>
          <a:p>
            <a:r>
              <a:rPr lang="nl-NL" smtClean="0"/>
              <a:t>Thema 9 Begeleidingsstijlen                       Boek Methodisch begeleiden</a:t>
            </a:r>
            <a:endParaRPr lang="nl-NL"/>
          </a:p>
        </p:txBody>
      </p:sp>
      <p:sp>
        <p:nvSpPr>
          <p:cNvPr id="4" name="Tijdelijke aanduiding voor dianummer 3"/>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7552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6E63AD-E4D1-4A2B-A868-000D277DB3A3}" type="datetime1">
              <a:rPr lang="nl-NL" smtClean="0"/>
              <a:pPr/>
              <a:t>16-3-2016</a:t>
            </a:fld>
            <a:endParaRPr lang="nl-NL"/>
          </a:p>
        </p:txBody>
      </p:sp>
      <p:sp>
        <p:nvSpPr>
          <p:cNvPr id="6" name="Tijdelijke aanduiding voor voettekst 5"/>
          <p:cNvSpPr>
            <a:spLocks noGrp="1"/>
          </p:cNvSpPr>
          <p:nvPr>
            <p:ph type="ftr" sz="quarter" idx="11"/>
          </p:nvPr>
        </p:nvSpPr>
        <p:spPr/>
        <p:txBody>
          <a:bodyPr/>
          <a:lstStyle/>
          <a:p>
            <a:r>
              <a:rPr lang="nl-NL" smtClean="0"/>
              <a:t>Thema 9 Begeleidingsstijlen                       Boek Methodisch begeleiden</a:t>
            </a:r>
            <a:endParaRPr lang="nl-NL"/>
          </a:p>
        </p:txBody>
      </p:sp>
      <p:sp>
        <p:nvSpPr>
          <p:cNvPr id="7" name="Tijdelijke aanduiding voor dianummer 6"/>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137657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86FBE19-71EA-4644-985A-8C0D66B3D17E}" type="datetime1">
              <a:rPr lang="nl-NL" smtClean="0"/>
              <a:pPr/>
              <a:t>16-3-2016</a:t>
            </a:fld>
            <a:endParaRPr lang="nl-NL"/>
          </a:p>
        </p:txBody>
      </p:sp>
      <p:sp>
        <p:nvSpPr>
          <p:cNvPr id="6" name="Tijdelijke aanduiding voor voettekst 5"/>
          <p:cNvSpPr>
            <a:spLocks noGrp="1"/>
          </p:cNvSpPr>
          <p:nvPr>
            <p:ph type="ftr" sz="quarter" idx="11"/>
          </p:nvPr>
        </p:nvSpPr>
        <p:spPr/>
        <p:txBody>
          <a:bodyPr/>
          <a:lstStyle/>
          <a:p>
            <a:r>
              <a:rPr lang="nl-NL" smtClean="0"/>
              <a:t>Thema 9 Begeleidingsstijlen                       Boek Methodisch begeleiden</a:t>
            </a:r>
            <a:endParaRPr lang="nl-NL"/>
          </a:p>
        </p:txBody>
      </p:sp>
      <p:sp>
        <p:nvSpPr>
          <p:cNvPr id="7" name="Tijdelijke aanduiding voor dianummer 6"/>
          <p:cNvSpPr>
            <a:spLocks noGrp="1"/>
          </p:cNvSpPr>
          <p:nvPr>
            <p:ph type="sldNum" sz="quarter" idx="12"/>
          </p:nvPr>
        </p:nvSpPr>
        <p:spPr/>
        <p:txBody>
          <a:bodyPr/>
          <a:lstStyle/>
          <a:p>
            <a:fld id="{9FE2801C-CBC1-4989-8CCD-499C91E5771A}" type="slidenum">
              <a:rPr lang="nl-NL" smtClean="0"/>
              <a:pPr/>
              <a:t>‹nr.›</a:t>
            </a:fld>
            <a:endParaRPr lang="nl-NL"/>
          </a:p>
        </p:txBody>
      </p:sp>
    </p:spTree>
    <p:extLst>
      <p:ext uri="{BB962C8B-B14F-4D97-AF65-F5344CB8AC3E}">
        <p14:creationId xmlns:p14="http://schemas.microsoft.com/office/powerpoint/2010/main" val="252067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97BE7-3F0F-4DA6-A560-CCE67332FA3F}" type="datetime1">
              <a:rPr lang="nl-NL" smtClean="0"/>
              <a:pPr/>
              <a:t>16-3-2016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Thema 9 Begeleidingsstijlen                       Boek Methodisch begeleiden</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2801C-CBC1-4989-8CCD-499C91E5771A}" type="slidenum">
              <a:rPr lang="nl-NL" smtClean="0"/>
              <a:pPr/>
              <a:t>‹nr.›</a:t>
            </a:fld>
            <a:endParaRPr lang="nl-NL"/>
          </a:p>
        </p:txBody>
      </p:sp>
    </p:spTree>
    <p:extLst>
      <p:ext uri="{BB962C8B-B14F-4D97-AF65-F5344CB8AC3E}">
        <p14:creationId xmlns:p14="http://schemas.microsoft.com/office/powerpoint/2010/main" val="791093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nl/url?sa=i&amp;rct=j&amp;q=&amp;esrc=s&amp;frm=1&amp;source=images&amp;cd=&amp;ved=0CAcQjRxqFQoTCIz1v7G4mcgCFQYwGgodhKQCng&amp;url=http://glennvanderburg.nl/2012/07/26/ontsla-alle-managers/&amp;psig=AFQjCNEKuYih5PsBSf9GRREhTs4ZxocmXQ&amp;ust=144351944245455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xqFQoTCNbPwpm6mcgCFQhUFAodjKELqw&amp;url=http://www.dentalinfo.nl/artikelen/n2231/situationeel-leiderschap-flexibiliteit-van-de-leidinggevende.html&amp;psig=AFQjCNHc2HloL-Vp7sC8IkAHmgGl2M0cgQ&amp;ust=144352026844246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ubNF9QNEQLA" TargetMode="External"/><Relationship Id="rId6" Type="http://schemas.openxmlformats.org/officeDocument/2006/relationships/image" Target="../media/image12.jpeg"/><Relationship Id="rId5" Type="http://schemas.openxmlformats.org/officeDocument/2006/relationships/hyperlink" Target="https://youtu.be/o_GIZ2ad_9Y" TargetMode="External"/><Relationship Id="rId4" Type="http://schemas.openxmlformats.org/officeDocument/2006/relationships/hyperlink" Target="https://youtu.be/jVY9hBShtz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ue7-z6c57J8" TargetMode="External"/><Relationship Id="rId5" Type="http://schemas.openxmlformats.org/officeDocument/2006/relationships/hyperlink" Target="https://shirtsofcotton.com/blog/vouwen-tshirt-opvouwen-snel/"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nl/url?sa=i&amp;rct=j&amp;q=&amp;esrc=s&amp;frm=1&amp;source=images&amp;cd=&amp;cad=rja&amp;uact=8&amp;ved=0CAcQjRxqFQoTCNqrzui7mcgCFQRbFAodp8kPHQ&amp;url=https://quuuinty.wordpress.com/2013/11/28/piramide-van-maslow-en-commercials/&amp;psig=AFQjCNGUZqbpv2wZjHb7jLXgdSiUO5OZBQ&amp;ust=14435206480276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7200" b="1" dirty="0" smtClean="0"/>
              <a:t>Workshop</a:t>
            </a:r>
            <a:br>
              <a:rPr lang="nl-NL" sz="7200" b="1" dirty="0" smtClean="0"/>
            </a:br>
            <a:r>
              <a:rPr lang="nl-NL" sz="7200" b="1" dirty="0" smtClean="0"/>
              <a:t>leerstijlen</a:t>
            </a:r>
            <a:endParaRPr lang="nl-NL" sz="7200" b="1" dirty="0"/>
          </a:p>
        </p:txBody>
      </p:sp>
      <p:sp>
        <p:nvSpPr>
          <p:cNvPr id="3" name="Ondertitel 2"/>
          <p:cNvSpPr>
            <a:spLocks noGrp="1"/>
          </p:cNvSpPr>
          <p:nvPr>
            <p:ph type="subTitle" idx="1"/>
          </p:nvPr>
        </p:nvSpPr>
        <p:spPr>
          <a:xfrm>
            <a:off x="1371600" y="5877272"/>
            <a:ext cx="7592888" cy="844202"/>
          </a:xfrm>
        </p:spPr>
        <p:txBody>
          <a:bodyPr>
            <a:normAutofit/>
          </a:bodyPr>
          <a:lstStyle/>
          <a:p>
            <a:pPr algn="r"/>
            <a:r>
              <a:rPr lang="nl-NL" sz="1200" dirty="0" err="1" smtClean="0">
                <a:solidFill>
                  <a:srgbClr val="F41ED5"/>
                </a:solidFill>
              </a:rPr>
              <a:t>Gejanna</a:t>
            </a:r>
            <a:r>
              <a:rPr lang="nl-NL" sz="1200" dirty="0" smtClean="0">
                <a:solidFill>
                  <a:srgbClr val="F41ED5"/>
                </a:solidFill>
              </a:rPr>
              <a:t> de Haan</a:t>
            </a:r>
          </a:p>
          <a:p>
            <a:pPr algn="r"/>
            <a:r>
              <a:rPr lang="nl-NL" sz="1200" dirty="0" smtClean="0">
                <a:solidFill>
                  <a:srgbClr val="F41ED5"/>
                </a:solidFill>
              </a:rPr>
              <a:t>Petra Buist</a:t>
            </a:r>
          </a:p>
          <a:p>
            <a:pPr algn="r"/>
            <a:r>
              <a:rPr lang="nl-NL" sz="1200" dirty="0" smtClean="0">
                <a:solidFill>
                  <a:srgbClr val="F41ED5"/>
                </a:solidFill>
              </a:rPr>
              <a:t>Geesje Fokkens</a:t>
            </a:r>
            <a:endParaRPr lang="nl-NL" sz="1200" dirty="0">
              <a:solidFill>
                <a:srgbClr val="F41ED5"/>
              </a:solidFill>
            </a:endParaRPr>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a:t>
            </a:fld>
            <a:endParaRPr lang="nl-NL"/>
          </a:p>
        </p:txBody>
      </p:sp>
    </p:spTree>
    <p:extLst>
      <p:ext uri="{BB962C8B-B14F-4D97-AF65-F5344CB8AC3E}">
        <p14:creationId xmlns:p14="http://schemas.microsoft.com/office/powerpoint/2010/main" val="74850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nl-NL" dirty="0"/>
              <a:t>Stagiaires begeleiden kun je ‘bijna’ vergelijken met </a:t>
            </a:r>
            <a:r>
              <a:rPr lang="nl-NL" dirty="0" smtClean="0"/>
              <a:t>leidinggeven</a:t>
            </a:r>
            <a:endParaRPr lang="nl-NL" dirty="0"/>
          </a:p>
        </p:txBody>
      </p:sp>
      <p:sp>
        <p:nvSpPr>
          <p:cNvPr id="10" name="Tijdelijke aanduiding voor inhoud 9"/>
          <p:cNvSpPr>
            <a:spLocks noGrp="1"/>
          </p:cNvSpPr>
          <p:nvPr>
            <p:ph idx="1"/>
          </p:nvPr>
        </p:nvSpPr>
        <p:spPr/>
        <p:txBody>
          <a:bodyPr>
            <a:normAutofit/>
          </a:bodyPr>
          <a:lstStyle/>
          <a:p>
            <a:pPr marL="0" indent="0">
              <a:buNone/>
            </a:pPr>
            <a:endParaRPr lang="nl-NL" sz="2400" dirty="0"/>
          </a:p>
        </p:txBody>
      </p:sp>
      <p:sp>
        <p:nvSpPr>
          <p:cNvPr id="8" name="Tijdelijke aanduiding voor dianummer 7"/>
          <p:cNvSpPr>
            <a:spLocks noGrp="1"/>
          </p:cNvSpPr>
          <p:nvPr>
            <p:ph type="sldNum" sz="quarter" idx="12"/>
          </p:nvPr>
        </p:nvSpPr>
        <p:spPr/>
        <p:txBody>
          <a:bodyPr/>
          <a:lstStyle/>
          <a:p>
            <a:fld id="{9FE2801C-CBC1-4989-8CCD-499C91E5771A}" type="slidenum">
              <a:rPr lang="nl-NL" smtClean="0"/>
              <a:pPr/>
              <a:t>10</a:t>
            </a:fld>
            <a:endParaRPr lang="nl-NL"/>
          </a:p>
        </p:txBody>
      </p:sp>
      <p:pic>
        <p:nvPicPr>
          <p:cNvPr id="1026" name="Picture 2" descr="http://glennvanderburg.files.wordpress.com/2012/07/fokke-sukke-manag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587652"/>
            <a:ext cx="8802978" cy="503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4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smtClean="0"/>
              <a:t>Stijlen van leidinggeven</a:t>
            </a:r>
            <a:br>
              <a:rPr lang="nl-NL" dirty="0" smtClean="0"/>
            </a:br>
            <a:endParaRPr lang="nl-NL" dirty="0"/>
          </a:p>
        </p:txBody>
      </p:sp>
      <p:sp>
        <p:nvSpPr>
          <p:cNvPr id="3" name="Tijdelijke aanduiding voor tekst 2"/>
          <p:cNvSpPr>
            <a:spLocks noGrp="1"/>
          </p:cNvSpPr>
          <p:nvPr>
            <p:ph type="body" idx="1"/>
          </p:nvPr>
        </p:nvSpPr>
        <p:spPr/>
        <p:txBody>
          <a:bodyPr/>
          <a:lstStyle/>
          <a:p>
            <a:r>
              <a:rPr lang="nl-NL" dirty="0" smtClean="0"/>
              <a:t>Vorm</a:t>
            </a:r>
            <a:endParaRPr lang="nl-NL" dirty="0"/>
          </a:p>
        </p:txBody>
      </p:sp>
      <p:sp>
        <p:nvSpPr>
          <p:cNvPr id="5" name="Tijdelijke aanduiding voor inhoud 4"/>
          <p:cNvSpPr>
            <a:spLocks noGrp="1"/>
          </p:cNvSpPr>
          <p:nvPr>
            <p:ph sz="half" idx="2"/>
          </p:nvPr>
        </p:nvSpPr>
        <p:spPr/>
        <p:txBody>
          <a:bodyPr/>
          <a:lstStyle/>
          <a:p>
            <a:r>
              <a:rPr lang="nl-NL" dirty="0" smtClean="0"/>
              <a:t>Instrumenteel</a:t>
            </a:r>
          </a:p>
          <a:p>
            <a:endParaRPr lang="nl-NL" dirty="0" smtClean="0"/>
          </a:p>
          <a:p>
            <a:endParaRPr lang="nl-NL" dirty="0" smtClean="0"/>
          </a:p>
          <a:p>
            <a:endParaRPr lang="nl-NL" dirty="0" smtClean="0"/>
          </a:p>
          <a:p>
            <a:r>
              <a:rPr lang="nl-NL" dirty="0" smtClean="0"/>
              <a:t>Ondersteunend</a:t>
            </a:r>
          </a:p>
          <a:p>
            <a:endParaRPr lang="nl-NL" dirty="0" smtClean="0"/>
          </a:p>
          <a:p>
            <a:r>
              <a:rPr lang="nl-NL" dirty="0" smtClean="0"/>
              <a:t>Participerend</a:t>
            </a:r>
          </a:p>
          <a:p>
            <a:endParaRPr lang="nl-NL" dirty="0" smtClean="0"/>
          </a:p>
          <a:p>
            <a:endParaRPr lang="nl-NL" dirty="0"/>
          </a:p>
        </p:txBody>
      </p:sp>
      <p:sp>
        <p:nvSpPr>
          <p:cNvPr id="4" name="Tijdelijke aanduiding voor tekst 3"/>
          <p:cNvSpPr>
            <a:spLocks noGrp="1"/>
          </p:cNvSpPr>
          <p:nvPr>
            <p:ph type="body" sz="quarter" idx="3"/>
          </p:nvPr>
        </p:nvSpPr>
        <p:spPr/>
        <p:txBody>
          <a:bodyPr/>
          <a:lstStyle/>
          <a:p>
            <a:r>
              <a:rPr lang="nl-NL" dirty="0" smtClean="0"/>
              <a:t>Inhoud</a:t>
            </a:r>
            <a:endParaRPr lang="nl-NL" dirty="0"/>
          </a:p>
        </p:txBody>
      </p:sp>
      <p:sp>
        <p:nvSpPr>
          <p:cNvPr id="6" name="Tijdelijke aanduiding voor inhoud 5"/>
          <p:cNvSpPr>
            <a:spLocks noGrp="1"/>
          </p:cNvSpPr>
          <p:nvPr>
            <p:ph sz="quarter" idx="4"/>
          </p:nvPr>
        </p:nvSpPr>
        <p:spPr/>
        <p:txBody>
          <a:bodyPr>
            <a:normAutofit fontScale="92500" lnSpcReduction="20000"/>
          </a:bodyPr>
          <a:lstStyle/>
          <a:p>
            <a:r>
              <a:rPr lang="nl-NL" dirty="0" smtClean="0"/>
              <a:t>Gericht op het behalen van resultaat met als doel beter of zelfstandig te functioneren</a:t>
            </a:r>
          </a:p>
          <a:p>
            <a:endParaRPr lang="nl-NL" dirty="0" smtClean="0"/>
          </a:p>
          <a:p>
            <a:endParaRPr lang="nl-NL" dirty="0" smtClean="0"/>
          </a:p>
          <a:p>
            <a:endParaRPr lang="nl-NL" dirty="0"/>
          </a:p>
          <a:p>
            <a:r>
              <a:rPr lang="nl-NL" dirty="0" smtClean="0"/>
              <a:t>Gericht op welbevinden van werkbegeleider/stagiair</a:t>
            </a:r>
          </a:p>
          <a:p>
            <a:endParaRPr lang="nl-NL" dirty="0" smtClean="0"/>
          </a:p>
          <a:p>
            <a:r>
              <a:rPr lang="nl-NL" dirty="0" smtClean="0"/>
              <a:t>Werkbegeleider/stagiair zien elkaar als gelijken en nemen samen besluiten</a:t>
            </a:r>
            <a:endParaRPr lang="nl-NL" dirty="0"/>
          </a:p>
        </p:txBody>
      </p:sp>
      <p:sp>
        <p:nvSpPr>
          <p:cNvPr id="8" name="Tijdelijke aanduiding voor dianummer 7"/>
          <p:cNvSpPr>
            <a:spLocks noGrp="1"/>
          </p:cNvSpPr>
          <p:nvPr>
            <p:ph type="sldNum" sz="quarter" idx="12"/>
          </p:nvPr>
        </p:nvSpPr>
        <p:spPr/>
        <p:txBody>
          <a:bodyPr/>
          <a:lstStyle/>
          <a:p>
            <a:fld id="{9FE2801C-CBC1-4989-8CCD-499C91E5771A}" type="slidenum">
              <a:rPr lang="nl-NL" smtClean="0"/>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600" dirty="0" smtClean="0"/>
              <a:t>Aanpassen begeleiding</a:t>
            </a:r>
            <a:endParaRPr lang="nl-NL" sz="3600" dirty="0"/>
          </a:p>
        </p:txBody>
      </p:sp>
      <p:sp>
        <p:nvSpPr>
          <p:cNvPr id="7" name="Tijdelijke aanduiding voor inhoud 6"/>
          <p:cNvSpPr>
            <a:spLocks noGrp="1"/>
          </p:cNvSpPr>
          <p:nvPr>
            <p:ph idx="1"/>
          </p:nvPr>
        </p:nvSpPr>
        <p:spPr>
          <a:xfrm>
            <a:off x="457200" y="1417638"/>
            <a:ext cx="8229600" cy="5179714"/>
          </a:xfrm>
        </p:spPr>
        <p:txBody>
          <a:bodyPr>
            <a:normAutofit/>
          </a:bodyPr>
          <a:lstStyle/>
          <a:p>
            <a:pPr>
              <a:buNone/>
            </a:pPr>
            <a:r>
              <a:rPr lang="nl-NL" sz="2800" dirty="0" smtClean="0"/>
              <a:t>Belangrijk is dat er een relatie bestaat tussen het </a:t>
            </a:r>
          </a:p>
          <a:p>
            <a:pPr>
              <a:buNone/>
            </a:pPr>
            <a:r>
              <a:rPr lang="nl-NL" sz="2800" dirty="0" smtClean="0"/>
              <a:t>functioneren van de stagiair en de wijze </a:t>
            </a:r>
          </a:p>
          <a:p>
            <a:pPr>
              <a:buNone/>
            </a:pPr>
            <a:r>
              <a:rPr lang="nl-NL" sz="2800" dirty="0" smtClean="0"/>
              <a:t>waarop begeleiding moet plaatsvinden</a:t>
            </a:r>
          </a:p>
          <a:p>
            <a:pPr>
              <a:buNone/>
            </a:pPr>
            <a:endParaRPr lang="nl-NL" dirty="0" smtClean="0"/>
          </a:p>
          <a:p>
            <a:pPr>
              <a:buNone/>
            </a:pPr>
            <a:r>
              <a:rPr lang="nl-NL" dirty="0" smtClean="0"/>
              <a:t>Kernwoorden daarbij zijn:</a:t>
            </a:r>
          </a:p>
          <a:p>
            <a:pPr marL="624078" indent="-514350">
              <a:buAutoNum type="arabicPeriod"/>
            </a:pPr>
            <a:r>
              <a:rPr lang="nl-NL" dirty="0" smtClean="0"/>
              <a:t>(</a:t>
            </a:r>
            <a:r>
              <a:rPr lang="nl-NL" dirty="0" err="1" smtClean="0"/>
              <a:t>on</a:t>
            </a:r>
            <a:r>
              <a:rPr lang="nl-NL" dirty="0" smtClean="0"/>
              <a:t>-) bekwaam</a:t>
            </a:r>
          </a:p>
          <a:p>
            <a:pPr marL="624078" indent="-514350">
              <a:buAutoNum type="arabicPeriod"/>
            </a:pPr>
            <a:r>
              <a:rPr lang="nl-NL" dirty="0" smtClean="0"/>
              <a:t>(</a:t>
            </a:r>
            <a:r>
              <a:rPr lang="nl-NL" dirty="0" err="1" smtClean="0"/>
              <a:t>on</a:t>
            </a:r>
            <a:r>
              <a:rPr lang="nl-NL" dirty="0" smtClean="0"/>
              <a:t>-) gemotiveerd</a:t>
            </a:r>
          </a:p>
          <a:p>
            <a:pPr marL="624078" indent="-514350">
              <a:buAutoNum type="arabicPeriod"/>
            </a:pPr>
            <a:r>
              <a:rPr lang="nl-NL" dirty="0" smtClean="0"/>
              <a:t>(on-) zeker/vertrouwen</a:t>
            </a:r>
            <a:endParaRPr lang="nl-NL" dirty="0"/>
          </a:p>
        </p:txBody>
      </p:sp>
      <p:sp>
        <p:nvSpPr>
          <p:cNvPr id="4" name="Tijdelijke aanduiding voor dianummer 3"/>
          <p:cNvSpPr>
            <a:spLocks noGrp="1"/>
          </p:cNvSpPr>
          <p:nvPr>
            <p:ph type="sldNum" sz="quarter" idx="12"/>
          </p:nvPr>
        </p:nvSpPr>
        <p:spPr/>
        <p:txBody>
          <a:bodyPr/>
          <a:lstStyle/>
          <a:p>
            <a:fld id="{9FE2801C-CBC1-4989-8CCD-499C91E5771A}" type="slidenum">
              <a:rPr lang="nl-NL" smtClean="0"/>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13</a:t>
            </a:fld>
            <a:endParaRPr lang="nl-NL"/>
          </a:p>
        </p:txBody>
      </p:sp>
      <p:pic>
        <p:nvPicPr>
          <p:cNvPr id="2050" name="Picture 2" descr="http://www.dentalinfo.nl/include/makeThumbnail.asp?id=3846">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31722"/>
            <a:ext cx="6768752" cy="625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2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332656"/>
            <a:ext cx="8229600" cy="1431032"/>
          </a:xfrm>
        </p:spPr>
        <p:txBody>
          <a:bodyPr>
            <a:noAutofit/>
          </a:bodyPr>
          <a:lstStyle/>
          <a:p>
            <a:r>
              <a:rPr lang="nl-NL" b="1" dirty="0" smtClean="0"/>
              <a:t>Wat inzetten bij het overdragen van kennis en/of vaardigheden</a:t>
            </a:r>
            <a:endParaRPr lang="nl-NL" sz="3200" b="1" dirty="0"/>
          </a:p>
        </p:txBody>
      </p:sp>
      <p:sp>
        <p:nvSpPr>
          <p:cNvPr id="6" name="Tijdelijke aanduiding voor tekst 5"/>
          <p:cNvSpPr>
            <a:spLocks noGrp="1"/>
          </p:cNvSpPr>
          <p:nvPr>
            <p:ph type="body" idx="1"/>
          </p:nvPr>
        </p:nvSpPr>
        <p:spPr/>
        <p:txBody>
          <a:bodyPr/>
          <a:lstStyle/>
          <a:p>
            <a:r>
              <a:rPr lang="nl-NL" dirty="0" smtClean="0"/>
              <a:t>Vorm</a:t>
            </a:r>
            <a:endParaRPr lang="nl-NL" dirty="0"/>
          </a:p>
        </p:txBody>
      </p:sp>
      <p:sp>
        <p:nvSpPr>
          <p:cNvPr id="2" name="Tijdelijke aanduiding voor inhoud 1"/>
          <p:cNvSpPr>
            <a:spLocks noGrp="1"/>
          </p:cNvSpPr>
          <p:nvPr>
            <p:ph sz="half" idx="2"/>
          </p:nvPr>
        </p:nvSpPr>
        <p:spPr>
          <a:xfrm>
            <a:off x="457200" y="2174875"/>
            <a:ext cx="4040188" cy="4683124"/>
          </a:xfrm>
        </p:spPr>
        <p:txBody>
          <a:bodyPr/>
          <a:lstStyle/>
          <a:p>
            <a:endParaRPr lang="nl-NL" dirty="0" smtClean="0"/>
          </a:p>
          <a:p>
            <a:r>
              <a:rPr lang="nl-NL" dirty="0" smtClean="0"/>
              <a:t>Demonstreren</a:t>
            </a:r>
          </a:p>
          <a:p>
            <a:r>
              <a:rPr lang="nl-NL" dirty="0" smtClean="0"/>
              <a:t>Onderwijs- leergesprek</a:t>
            </a:r>
          </a:p>
          <a:p>
            <a:r>
              <a:rPr lang="nl-NL" dirty="0" smtClean="0"/>
              <a:t>Praktijklessen</a:t>
            </a:r>
          </a:p>
          <a:p>
            <a:r>
              <a:rPr lang="nl-NL" dirty="0" smtClean="0"/>
              <a:t>Reflecteren</a:t>
            </a:r>
          </a:p>
          <a:p>
            <a:r>
              <a:rPr lang="nl-NL" dirty="0" smtClean="0"/>
              <a:t>Geleide instructie</a:t>
            </a:r>
          </a:p>
          <a:p>
            <a:r>
              <a:rPr lang="nl-NL" dirty="0" smtClean="0"/>
              <a:t>Stage</a:t>
            </a:r>
          </a:p>
          <a:p>
            <a:endParaRPr lang="nl-NL" dirty="0"/>
          </a:p>
        </p:txBody>
      </p:sp>
      <p:sp>
        <p:nvSpPr>
          <p:cNvPr id="7" name="Tijdelijke aanduiding voor tekst 6"/>
          <p:cNvSpPr>
            <a:spLocks noGrp="1"/>
          </p:cNvSpPr>
          <p:nvPr>
            <p:ph type="body" sz="quarter" idx="3"/>
          </p:nvPr>
        </p:nvSpPr>
        <p:spPr/>
        <p:txBody>
          <a:bodyPr/>
          <a:lstStyle/>
          <a:p>
            <a:r>
              <a:rPr lang="nl-NL" dirty="0" smtClean="0"/>
              <a:t>Hulpmiddelen</a:t>
            </a:r>
            <a:endParaRPr lang="nl-NL" dirty="0"/>
          </a:p>
        </p:txBody>
      </p:sp>
      <p:sp>
        <p:nvSpPr>
          <p:cNvPr id="8" name="Tijdelijke aanduiding voor inhoud 7"/>
          <p:cNvSpPr>
            <a:spLocks noGrp="1"/>
          </p:cNvSpPr>
          <p:nvPr>
            <p:ph sz="quarter" idx="4"/>
          </p:nvPr>
        </p:nvSpPr>
        <p:spPr>
          <a:xfrm>
            <a:off x="4645025" y="2174875"/>
            <a:ext cx="4041775" cy="4683124"/>
          </a:xfrm>
        </p:spPr>
        <p:txBody>
          <a:bodyPr/>
          <a:lstStyle/>
          <a:p>
            <a:endParaRPr lang="nl-NL" dirty="0" smtClean="0"/>
          </a:p>
          <a:p>
            <a:r>
              <a:rPr lang="nl-NL" dirty="0"/>
              <a:t>Opdrachten in theorie en </a:t>
            </a:r>
            <a:r>
              <a:rPr lang="nl-NL" dirty="0" smtClean="0"/>
              <a:t>praktijk</a:t>
            </a:r>
          </a:p>
          <a:p>
            <a:r>
              <a:rPr lang="nl-NL" dirty="0" smtClean="0"/>
              <a:t>Leerboeken</a:t>
            </a:r>
          </a:p>
          <a:p>
            <a:r>
              <a:rPr lang="nl-NL" dirty="0" smtClean="0"/>
              <a:t>Video</a:t>
            </a:r>
          </a:p>
          <a:p>
            <a:r>
              <a:rPr lang="nl-NL" dirty="0" smtClean="0"/>
              <a:t>Internet</a:t>
            </a:r>
          </a:p>
          <a:p>
            <a:r>
              <a:rPr lang="nl-NL" dirty="0" smtClean="0"/>
              <a:t>Toetsen</a:t>
            </a:r>
          </a:p>
          <a:p>
            <a:r>
              <a:rPr lang="nl-NL" dirty="0" smtClean="0"/>
              <a:t>Intervisie</a:t>
            </a:r>
          </a:p>
          <a:p>
            <a:endParaRPr lang="nl-NL" dirty="0" smtClean="0"/>
          </a:p>
          <a:p>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14</a:t>
            </a:fld>
            <a:endParaRPr lang="nl-NL"/>
          </a:p>
        </p:txBody>
      </p:sp>
      <p:pic>
        <p:nvPicPr>
          <p:cNvPr id="4" name="Afbeelding 3"/>
          <p:cNvPicPr>
            <a:picLocks noChangeAspect="1"/>
          </p:cNvPicPr>
          <p:nvPr/>
        </p:nvPicPr>
        <p:blipFill>
          <a:blip r:embed="rId3" cstate="print"/>
          <a:stretch>
            <a:fillRect/>
          </a:stretch>
        </p:blipFill>
        <p:spPr>
          <a:xfrm>
            <a:off x="6683440" y="3377332"/>
            <a:ext cx="2460560" cy="3480667"/>
          </a:xfrm>
          <a:prstGeom prst="rect">
            <a:avLst/>
          </a:prstGeom>
        </p:spPr>
      </p:pic>
    </p:spTree>
    <p:extLst>
      <p:ext uri="{BB962C8B-B14F-4D97-AF65-F5344CB8AC3E}">
        <p14:creationId xmlns:p14="http://schemas.microsoft.com/office/powerpoint/2010/main" val="13216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arn(inVertical)">
                                      <p:cBhvr>
                                        <p:cTn id="10" dur="500"/>
                                        <p:tgtEl>
                                          <p:spTgt spid="8">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arn(inVertical)">
                                      <p:cBhvr>
                                        <p:cTn id="13" dur="500"/>
                                        <p:tgtEl>
                                          <p:spTgt spid="8">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barn(inVertical)">
                                      <p:cBhvr>
                                        <p:cTn id="16" dur="500"/>
                                        <p:tgtEl>
                                          <p:spTgt spid="8">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barn(inVertical)">
                                      <p:cBhvr>
                                        <p:cTn id="19" dur="500"/>
                                        <p:tgtEl>
                                          <p:spTgt spid="8">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r>
              <a:rPr lang="nl-NL" dirty="0" smtClean="0"/>
              <a:t>Coaching</a:t>
            </a:r>
            <a:br>
              <a:rPr lang="nl-NL" dirty="0" smtClean="0"/>
            </a:br>
            <a:r>
              <a:rPr lang="nl-NL" sz="3100" dirty="0" smtClean="0"/>
              <a:t>Het ondersteunen en stimuleren van de stagiair door:</a:t>
            </a:r>
            <a:endParaRPr lang="nl-NL" sz="3100" dirty="0"/>
          </a:p>
        </p:txBody>
      </p:sp>
      <p:sp>
        <p:nvSpPr>
          <p:cNvPr id="2" name="Tijdelijke aanduiding voor inhoud 1"/>
          <p:cNvSpPr>
            <a:spLocks noGrp="1"/>
          </p:cNvSpPr>
          <p:nvPr>
            <p:ph idx="1"/>
          </p:nvPr>
        </p:nvSpPr>
        <p:spPr>
          <a:xfrm>
            <a:off x="467544" y="1916832"/>
            <a:ext cx="8229600" cy="4525963"/>
          </a:xfrm>
        </p:spPr>
        <p:txBody>
          <a:bodyPr>
            <a:normAutofit/>
          </a:bodyPr>
          <a:lstStyle/>
          <a:p>
            <a:pPr marL="624078" indent="-514350">
              <a:buFont typeface="+mj-lt"/>
              <a:buAutoNum type="arabicPeriod"/>
            </a:pPr>
            <a:r>
              <a:rPr lang="nl-NL" sz="2600" dirty="0" smtClean="0"/>
              <a:t>(nieuwe) uitdagende doelen te vinden</a:t>
            </a:r>
          </a:p>
          <a:p>
            <a:pPr marL="624078" indent="-514350">
              <a:buFont typeface="+mj-lt"/>
              <a:buAutoNum type="arabicPeriod"/>
            </a:pPr>
            <a:r>
              <a:rPr lang="nl-NL" sz="2600" dirty="0" smtClean="0"/>
              <a:t>De weg erheen in kaart te brengen</a:t>
            </a:r>
          </a:p>
          <a:p>
            <a:pPr marL="624078" indent="-514350">
              <a:buFont typeface="+mj-lt"/>
              <a:buAutoNum type="arabicPeriod"/>
            </a:pPr>
            <a:r>
              <a:rPr lang="nl-NL" sz="2600" dirty="0" smtClean="0"/>
              <a:t>Nieuwe vaardigheden te leren</a:t>
            </a:r>
          </a:p>
          <a:p>
            <a:pPr marL="624078" indent="-514350">
              <a:buFont typeface="+mj-lt"/>
              <a:buAutoNum type="arabicPeriod"/>
            </a:pPr>
            <a:r>
              <a:rPr lang="nl-NL" sz="2600" dirty="0" smtClean="0"/>
              <a:t>Aan te moedigen om die doelen te bereiken</a:t>
            </a:r>
          </a:p>
          <a:p>
            <a:pPr marL="624078" indent="-514350">
              <a:buFont typeface="+mj-lt"/>
              <a:buAutoNum type="arabicPeriod"/>
            </a:pPr>
            <a:r>
              <a:rPr lang="nl-NL" sz="2600" dirty="0" smtClean="0"/>
              <a:t>Indien nodig bij te sturen</a:t>
            </a:r>
          </a:p>
          <a:p>
            <a:pPr marL="109728" indent="0">
              <a:buNone/>
            </a:pPr>
            <a:endParaRPr lang="nl-NL" sz="2600" dirty="0" smtClean="0"/>
          </a:p>
          <a:p>
            <a:pPr marL="109728" indent="0">
              <a:buNone/>
            </a:pPr>
            <a:r>
              <a:rPr lang="nl-NL" sz="2600" dirty="0" smtClean="0"/>
              <a:t>Dit kan door:</a:t>
            </a:r>
          </a:p>
          <a:p>
            <a:pPr lvl="1">
              <a:buFont typeface="Wingdings" pitchFamily="2" charset="2"/>
              <a:buChar char="ü"/>
            </a:pPr>
            <a:r>
              <a:rPr lang="nl-NL" sz="2000" dirty="0" smtClean="0"/>
              <a:t>Het aanbieden van theorie en praktijk</a:t>
            </a:r>
          </a:p>
          <a:p>
            <a:pPr lvl="1">
              <a:buFont typeface="Wingdings" pitchFamily="2" charset="2"/>
              <a:buChar char="ü"/>
            </a:pPr>
            <a:r>
              <a:rPr lang="nl-NL" sz="2000" dirty="0" smtClean="0"/>
              <a:t>Motiveren en stimuleren</a:t>
            </a:r>
          </a:p>
          <a:p>
            <a:pPr lvl="1">
              <a:buFont typeface="Wingdings" pitchFamily="2" charset="2"/>
              <a:buChar char="ü"/>
            </a:pPr>
            <a:r>
              <a:rPr lang="nl-NL" sz="2000" dirty="0" smtClean="0"/>
              <a:t>Rekeninghouden met de leerstijl van de student</a:t>
            </a:r>
            <a:endParaRPr lang="nl-NL" sz="2000"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15</a:t>
            </a:fld>
            <a:endParaRPr lang="nl-NL"/>
          </a:p>
        </p:txBody>
      </p:sp>
    </p:spTree>
    <p:extLst>
      <p:ext uri="{BB962C8B-B14F-4D97-AF65-F5344CB8AC3E}">
        <p14:creationId xmlns:p14="http://schemas.microsoft.com/office/powerpoint/2010/main" val="2065685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r>
              <a:rPr lang="nl-NL" dirty="0" smtClean="0"/>
              <a:t>Manieren van </a:t>
            </a:r>
            <a:br>
              <a:rPr lang="nl-NL" dirty="0" smtClean="0"/>
            </a:br>
            <a:r>
              <a:rPr lang="nl-NL" dirty="0" smtClean="0"/>
              <a:t>competentie gericht leren</a:t>
            </a:r>
            <a:endParaRPr lang="nl-NL" dirty="0"/>
          </a:p>
        </p:txBody>
      </p:sp>
      <p:pic>
        <p:nvPicPr>
          <p:cNvPr id="4" name="Tijdelijke aanduiding voor inhoud 3" descr="competenties!updatervar10!0!0!F!"/>
          <p:cNvPicPr>
            <a:picLocks noGrp="1"/>
          </p:cNvPicPr>
          <p:nvPr>
            <p:ph idx="1"/>
          </p:nvPr>
        </p:nvPicPr>
        <p:blipFill>
          <a:blip r:embed="rId3" cstate="print"/>
          <a:stretch>
            <a:fillRect/>
          </a:stretch>
        </p:blipFill>
        <p:spPr bwMode="auto">
          <a:xfrm>
            <a:off x="2076450" y="1848644"/>
            <a:ext cx="4991100" cy="4029075"/>
          </a:xfrm>
          <a:prstGeom prst="rect">
            <a:avLst/>
          </a:prstGeom>
          <a:noFill/>
          <a:ln w="9525">
            <a:noFill/>
            <a:miter lim="800000"/>
            <a:headEnd/>
            <a:tailEnd/>
          </a:ln>
        </p:spPr>
      </p:pic>
      <p:sp>
        <p:nvSpPr>
          <p:cNvPr id="2" name="Tijdelijke aanduiding voor voettekst 1"/>
          <p:cNvSpPr>
            <a:spLocks noGrp="1"/>
          </p:cNvSpPr>
          <p:nvPr>
            <p:ph type="ftr" sz="quarter" idx="11"/>
          </p:nvPr>
        </p:nvSpPr>
        <p:spPr/>
        <p:txBody>
          <a:bodyPr/>
          <a:lstStyle/>
          <a:p>
            <a:endParaRPr lang="nl-NL" dirty="0" smtClean="0"/>
          </a:p>
          <a:p>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16</a:t>
            </a:fld>
            <a:endParaRPr lang="nl-NL"/>
          </a:p>
        </p:txBody>
      </p:sp>
    </p:spTree>
    <p:extLst>
      <p:ext uri="{BB962C8B-B14F-4D97-AF65-F5344CB8AC3E}">
        <p14:creationId xmlns:p14="http://schemas.microsoft.com/office/powerpoint/2010/main" val="2279112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wie ben jij?</a:t>
            </a:r>
            <a:endParaRPr lang="nl-NL" dirty="0"/>
          </a:p>
        </p:txBody>
      </p:sp>
      <p:sp>
        <p:nvSpPr>
          <p:cNvPr id="3" name="Tijdelijke aanduiding voor inhoud 2"/>
          <p:cNvSpPr>
            <a:spLocks noGrp="1"/>
          </p:cNvSpPr>
          <p:nvPr>
            <p:ph idx="1"/>
          </p:nvPr>
        </p:nvSpPr>
        <p:spPr/>
        <p:txBody>
          <a:bodyPr/>
          <a:lstStyle/>
          <a:p>
            <a:r>
              <a:rPr lang="nl-NL" dirty="0" smtClean="0"/>
              <a:t>De coach?</a:t>
            </a:r>
          </a:p>
          <a:p>
            <a:r>
              <a:rPr lang="nl-NL" dirty="0" smtClean="0"/>
              <a:t>De </a:t>
            </a:r>
            <a:r>
              <a:rPr lang="nl-NL" smtClean="0"/>
              <a:t>gids?</a:t>
            </a:r>
            <a:endParaRPr lang="nl-NL" dirty="0" smtClean="0"/>
          </a:p>
          <a:p>
            <a:r>
              <a:rPr lang="nl-NL" dirty="0" smtClean="0"/>
              <a:t>De helper?</a:t>
            </a:r>
          </a:p>
          <a:p>
            <a:r>
              <a:rPr lang="nl-NL" dirty="0" smtClean="0"/>
              <a:t>De kritische collega?</a:t>
            </a:r>
          </a:p>
          <a:p>
            <a:r>
              <a:rPr lang="nl-NL" dirty="0" smtClean="0"/>
              <a:t>De docent?</a:t>
            </a:r>
          </a:p>
          <a:p>
            <a:r>
              <a:rPr lang="nl-NL" dirty="0" smtClean="0"/>
              <a:t>De collega?</a:t>
            </a:r>
            <a:endParaRPr lang="nl-NL" dirty="0"/>
          </a:p>
        </p:txBody>
      </p:sp>
      <p:sp>
        <p:nvSpPr>
          <p:cNvPr id="4" name="Tijdelijke aanduiding voor voettekst 3"/>
          <p:cNvSpPr>
            <a:spLocks noGrp="1"/>
          </p:cNvSpPr>
          <p:nvPr>
            <p:ph type="ftr" sz="quarter" idx="11"/>
          </p:nvPr>
        </p:nvSpPr>
        <p:spPr/>
        <p:txBody>
          <a:bodyPr/>
          <a:lstStyle/>
          <a:p>
            <a:r>
              <a:rPr lang="nl-NL" smtClean="0"/>
              <a:t>Thema 9 Begeleidingsstijlen                       Boek Methodisch begeleiden</a:t>
            </a:r>
            <a:endParaRPr lang="nl-NL"/>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17</a:t>
            </a:fld>
            <a:endParaRPr lang="nl-NL"/>
          </a:p>
        </p:txBody>
      </p:sp>
    </p:spTree>
    <p:extLst>
      <p:ext uri="{BB962C8B-B14F-4D97-AF65-F5344CB8AC3E}">
        <p14:creationId xmlns:p14="http://schemas.microsoft.com/office/powerpoint/2010/main" val="34931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smtClean="0"/>
              <a:t>Casus </a:t>
            </a:r>
            <a:endParaRPr lang="nl-NL" sz="4800" b="1" dirty="0"/>
          </a:p>
        </p:txBody>
      </p:sp>
      <p:sp>
        <p:nvSpPr>
          <p:cNvPr id="3" name="Tijdelijke aanduiding voor inhoud 2"/>
          <p:cNvSpPr>
            <a:spLocks noGrp="1"/>
          </p:cNvSpPr>
          <p:nvPr>
            <p:ph idx="1"/>
          </p:nvPr>
        </p:nvSpPr>
        <p:spPr>
          <a:xfrm>
            <a:off x="457200" y="1600201"/>
            <a:ext cx="8229600" cy="4205064"/>
          </a:xfrm>
        </p:spPr>
        <p:txBody>
          <a:bodyPr/>
          <a:lstStyle/>
          <a:p>
            <a:r>
              <a:rPr lang="nl-NL" sz="4400" dirty="0" smtClean="0"/>
              <a:t>Tanja</a:t>
            </a:r>
          </a:p>
          <a:p>
            <a:r>
              <a:rPr lang="nl-NL" sz="4400" dirty="0" err="1" smtClean="0"/>
              <a:t>Lize</a:t>
            </a:r>
            <a:endParaRPr lang="nl-NL" sz="4400" dirty="0" smtClean="0"/>
          </a:p>
          <a:p>
            <a:r>
              <a:rPr lang="nl-NL" sz="4400" dirty="0" err="1" smtClean="0"/>
              <a:t>Sjanine</a:t>
            </a:r>
            <a:endParaRPr lang="nl-NL" sz="4400" dirty="0" smtClean="0"/>
          </a:p>
          <a:p>
            <a:endParaRPr lang="nl-NL" dirty="0"/>
          </a:p>
        </p:txBody>
      </p:sp>
      <p:sp>
        <p:nvSpPr>
          <p:cNvPr id="4" name="Tijdelijke aanduiding voor voettekst 3"/>
          <p:cNvSpPr>
            <a:spLocks noGrp="1"/>
          </p:cNvSpPr>
          <p:nvPr>
            <p:ph type="ftr" sz="quarter" idx="11"/>
          </p:nvPr>
        </p:nvSpPr>
        <p:spPr/>
        <p:txBody>
          <a:bodyPr/>
          <a:lstStyle/>
          <a:p>
            <a:r>
              <a:rPr lang="nl-NL" smtClean="0"/>
              <a:t>Thema 9 Begeleidingsstijlen                       Boek Methodisch begeleiden</a:t>
            </a:r>
            <a:endParaRPr lang="nl-NL"/>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18</a:t>
            </a:fld>
            <a:endParaRPr lang="nl-NL"/>
          </a:p>
        </p:txBody>
      </p:sp>
    </p:spTree>
    <p:extLst>
      <p:ext uri="{BB962C8B-B14F-4D97-AF65-F5344CB8AC3E}">
        <p14:creationId xmlns:p14="http://schemas.microsoft.com/office/powerpoint/2010/main" val="15254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4"/>
              </a:rPr>
              <a:t>https://</a:t>
            </a:r>
            <a:r>
              <a:rPr lang="nl-NL" dirty="0" smtClean="0">
                <a:hlinkClick r:id="rId4"/>
              </a:rPr>
              <a:t>youtu.be/jVY9hBShtzc</a:t>
            </a:r>
            <a:r>
              <a:rPr lang="nl-NL" dirty="0" smtClean="0"/>
              <a:t> </a:t>
            </a:r>
          </a:p>
          <a:p>
            <a:r>
              <a:rPr lang="nl-NL" dirty="0">
                <a:hlinkClick r:id="rId5"/>
              </a:rPr>
              <a:t>https://</a:t>
            </a:r>
            <a:r>
              <a:rPr lang="nl-NL" dirty="0" smtClean="0">
                <a:hlinkClick r:id="rId5"/>
              </a:rPr>
              <a:t>youtu.be/o_GIZ2ad_9Y</a:t>
            </a:r>
            <a:endParaRPr lang="nl-NL" dirty="0" smtClean="0"/>
          </a:p>
          <a:p>
            <a:r>
              <a:rPr lang="nl-NL" dirty="0" smtClean="0"/>
              <a:t> </a:t>
            </a:r>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19</a:t>
            </a:fld>
            <a:endParaRPr lang="nl-NL"/>
          </a:p>
        </p:txBody>
      </p:sp>
      <p:pic>
        <p:nvPicPr>
          <p:cNvPr id="6" name="ubNF9QNEQLA"/>
          <p:cNvPicPr>
            <a:picLocks noRot="1" noChangeAspect="1"/>
          </p:cNvPicPr>
          <p:nvPr>
            <a:videoFile r:link="rId1"/>
          </p:nvPr>
        </p:nvPicPr>
        <p:blipFill>
          <a:blip r:embed="rId6" cstate="print"/>
          <a:stretch>
            <a:fillRect/>
          </a:stretch>
        </p:blipFill>
        <p:spPr>
          <a:xfrm>
            <a:off x="2286000" y="3068960"/>
            <a:ext cx="4572000" cy="2571750"/>
          </a:xfrm>
          <a:prstGeom prst="rect">
            <a:avLst/>
          </a:prstGeom>
        </p:spPr>
      </p:pic>
    </p:spTree>
    <p:extLst>
      <p:ext uri="{BB962C8B-B14F-4D97-AF65-F5344CB8AC3E}">
        <p14:creationId xmlns:p14="http://schemas.microsoft.com/office/powerpoint/2010/main" val="490964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lstStyle/>
          <a:p>
            <a:r>
              <a:rPr lang="nl-NL" dirty="0" smtClean="0"/>
              <a:t>Praktische oefening</a:t>
            </a:r>
          </a:p>
          <a:p>
            <a:r>
              <a:rPr lang="nl-NL" dirty="0" smtClean="0"/>
              <a:t>Leerstijlen</a:t>
            </a:r>
          </a:p>
          <a:p>
            <a:r>
              <a:rPr lang="nl-NL" dirty="0" smtClean="0"/>
              <a:t>Stijlen van leidinggeven</a:t>
            </a:r>
          </a:p>
          <a:p>
            <a:r>
              <a:rPr lang="nl-NL" dirty="0" smtClean="0"/>
              <a:t>Begeleidingsstijlen</a:t>
            </a:r>
          </a:p>
          <a:p>
            <a:r>
              <a:rPr lang="nl-NL" dirty="0" smtClean="0"/>
              <a:t>Casus</a:t>
            </a:r>
          </a:p>
          <a:p>
            <a:r>
              <a:rPr lang="nl-NL" dirty="0" smtClean="0"/>
              <a:t>Foute afsluiting / Wie heeft het gedaan?</a:t>
            </a:r>
          </a:p>
          <a:p>
            <a:endParaRPr lang="nl-NL" dirty="0"/>
          </a:p>
        </p:txBody>
      </p:sp>
      <p:sp>
        <p:nvSpPr>
          <p:cNvPr id="4" name="Tijdelijke aanduiding voor voettekst 3"/>
          <p:cNvSpPr>
            <a:spLocks noGrp="1"/>
          </p:cNvSpPr>
          <p:nvPr>
            <p:ph type="ftr" sz="quarter" idx="11"/>
          </p:nvPr>
        </p:nvSpPr>
        <p:spPr/>
        <p:txBody>
          <a:bodyPr/>
          <a:lstStyle/>
          <a:p>
            <a:r>
              <a:rPr lang="nl-NL" smtClean="0"/>
              <a:t>Thema 9 Begeleidingsstijlen                       Boek Methodisch begeleiden</a:t>
            </a:r>
            <a:endParaRPr lang="nl-NL"/>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2</a:t>
            </a:fld>
            <a:endParaRPr lang="nl-NL"/>
          </a:p>
        </p:txBody>
      </p:sp>
    </p:spTree>
    <p:extLst>
      <p:ext uri="{BB962C8B-B14F-4D97-AF65-F5344CB8AC3E}">
        <p14:creationId xmlns:p14="http://schemas.microsoft.com/office/powerpoint/2010/main" val="326843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457200" y="274638"/>
            <a:ext cx="8229600" cy="5674642"/>
          </a:xfrm>
        </p:spPr>
        <p:txBody>
          <a:bodyPr>
            <a:normAutofit/>
          </a:bodyPr>
          <a:lstStyle/>
          <a:p>
            <a:r>
              <a:rPr lang="nl-NL" sz="8000" dirty="0" smtClean="0"/>
              <a:t>Bedankt voor jullie aandacht!</a:t>
            </a:r>
            <a:endParaRPr lang="nl-NL" sz="8000"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20</a:t>
            </a:fld>
            <a:endParaRPr lang="nl-NL"/>
          </a:p>
        </p:txBody>
      </p:sp>
      <p:sp>
        <p:nvSpPr>
          <p:cNvPr id="3" name="Tijdelijke aanduiding voor inhoud 2"/>
          <p:cNvSpPr>
            <a:spLocks noGrp="1"/>
          </p:cNvSpPr>
          <p:nvPr>
            <p:ph idx="4294967295"/>
          </p:nvPr>
        </p:nvSpPr>
        <p:spPr>
          <a:xfrm>
            <a:off x="0" y="1600200"/>
            <a:ext cx="8229600" cy="4525963"/>
          </a:xfrm>
        </p:spPr>
        <p:txBody>
          <a:bodyPr/>
          <a:lstStyle/>
          <a:p>
            <a:pPr marL="0" indent="0">
              <a:buNone/>
            </a:pPr>
            <a:endParaRPr lang="nl-NL" dirty="0" smtClean="0"/>
          </a:p>
          <a:p>
            <a:endParaRPr lang="nl-NL" dirty="0"/>
          </a:p>
        </p:txBody>
      </p:sp>
    </p:spTree>
    <p:extLst>
      <p:ext uri="{BB962C8B-B14F-4D97-AF65-F5344CB8AC3E}">
        <p14:creationId xmlns:p14="http://schemas.microsoft.com/office/powerpoint/2010/main" val="230856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ue7-z6c57J8"/>
          <p:cNvPicPr>
            <a:picLocks noGrp="1" noRot="1" noChangeAspect="1"/>
          </p:cNvPicPr>
          <p:nvPr>
            <p:ph idx="1"/>
            <a:videoFile r:link="rId1"/>
          </p:nvPr>
        </p:nvPicPr>
        <p:blipFill>
          <a:blip r:embed="rId4" cstate="print"/>
          <a:stretch>
            <a:fillRect/>
          </a:stretch>
        </p:blipFill>
        <p:spPr>
          <a:xfrm>
            <a:off x="138290" y="274638"/>
            <a:ext cx="8826198" cy="6081712"/>
          </a:xfrm>
          <a:prstGeom prst="rect">
            <a:avLst/>
          </a:prstGeom>
        </p:spPr>
      </p:pic>
      <p:sp>
        <p:nvSpPr>
          <p:cNvPr id="5" name="Tijdelijke aanduiding voor dianummer 4"/>
          <p:cNvSpPr>
            <a:spLocks noGrp="1"/>
          </p:cNvSpPr>
          <p:nvPr>
            <p:ph type="sldNum" sz="quarter" idx="12"/>
          </p:nvPr>
        </p:nvSpPr>
        <p:spPr/>
        <p:txBody>
          <a:bodyPr/>
          <a:lstStyle/>
          <a:p>
            <a:fld id="{9FE2801C-CBC1-4989-8CCD-499C91E5771A}" type="slidenum">
              <a:rPr lang="nl-NL" smtClean="0"/>
              <a:pPr/>
              <a:t>3</a:t>
            </a:fld>
            <a:endParaRPr lang="nl-NL"/>
          </a:p>
        </p:txBody>
      </p:sp>
      <p:sp>
        <p:nvSpPr>
          <p:cNvPr id="3" name="Rechthoek 2"/>
          <p:cNvSpPr/>
          <p:nvPr/>
        </p:nvSpPr>
        <p:spPr>
          <a:xfrm>
            <a:off x="163984" y="6407835"/>
            <a:ext cx="6174432" cy="369332"/>
          </a:xfrm>
          <a:prstGeom prst="rect">
            <a:avLst/>
          </a:prstGeom>
        </p:spPr>
        <p:txBody>
          <a:bodyPr wrap="square">
            <a:spAutoFit/>
          </a:bodyPr>
          <a:lstStyle/>
          <a:p>
            <a:r>
              <a:rPr lang="nl-NL" u="sng" dirty="0">
                <a:hlinkClick r:id="rId5"/>
              </a:rPr>
              <a:t>https://shirtsofcotton.com/blog/vouwen-tshirt-opvouwen-snel/</a:t>
            </a:r>
            <a:endParaRPr lang="nl-NL" dirty="0"/>
          </a:p>
        </p:txBody>
      </p:sp>
    </p:spTree>
    <p:extLst>
      <p:ext uri="{BB962C8B-B14F-4D97-AF65-F5344CB8AC3E}">
        <p14:creationId xmlns:p14="http://schemas.microsoft.com/office/powerpoint/2010/main" val="2122217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Leerstijlen</a:t>
            </a:r>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4</a:t>
            </a:fld>
            <a:endParaRPr lang="nl-NL"/>
          </a:p>
        </p:txBody>
      </p:sp>
      <p:pic>
        <p:nvPicPr>
          <p:cNvPr id="1026" name="Picture 2" descr="http://www.ikleerinbeelden.nl/wordpress/wp-content/uploads/leerstijlen-van-Kol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8867"/>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1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doener</a:t>
            </a:r>
            <a:endParaRPr lang="nl-NL" dirty="0"/>
          </a:p>
        </p:txBody>
      </p:sp>
      <p:sp>
        <p:nvSpPr>
          <p:cNvPr id="3" name="Tijdelijke aanduiding voor inhoud 2"/>
          <p:cNvSpPr>
            <a:spLocks noGrp="1"/>
          </p:cNvSpPr>
          <p:nvPr>
            <p:ph idx="1"/>
          </p:nvPr>
        </p:nvSpPr>
        <p:spPr/>
        <p:txBody>
          <a:bodyPr>
            <a:normAutofit/>
          </a:bodyPr>
          <a:lstStyle/>
          <a:p>
            <a:r>
              <a:rPr lang="nl-NL" dirty="0" smtClean="0"/>
              <a:t>Doen en ervaren</a:t>
            </a:r>
          </a:p>
          <a:p>
            <a:r>
              <a:rPr lang="nl-NL" dirty="0" smtClean="0"/>
              <a:t>Aanpakken</a:t>
            </a:r>
          </a:p>
          <a:p>
            <a:r>
              <a:rPr lang="nl-NL" dirty="0" smtClean="0"/>
              <a:t>Houdt van uitdagingen en nieuwe dingen</a:t>
            </a:r>
          </a:p>
          <a:p>
            <a:r>
              <a:rPr lang="nl-NL" dirty="0" smtClean="0"/>
              <a:t>Wordt graag in het diepe gegooid</a:t>
            </a:r>
          </a:p>
          <a:p>
            <a:r>
              <a:rPr lang="nl-NL" dirty="0" smtClean="0"/>
              <a:t>Doelgericht</a:t>
            </a:r>
          </a:p>
          <a:p>
            <a:pPr marL="0" indent="0">
              <a:buNone/>
            </a:pPr>
            <a:r>
              <a:rPr lang="nl-NL" dirty="0" smtClean="0"/>
              <a:t/>
            </a:r>
            <a:br>
              <a:rPr lang="nl-NL" dirty="0" smtClean="0"/>
            </a:br>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5</a:t>
            </a:fld>
            <a:endParaRPr lang="nl-NL"/>
          </a:p>
        </p:txBody>
      </p:sp>
      <p:pic>
        <p:nvPicPr>
          <p:cNvPr id="6" name="Afbeelding 5"/>
          <p:cNvPicPr>
            <a:picLocks noChangeAspect="1"/>
          </p:cNvPicPr>
          <p:nvPr/>
        </p:nvPicPr>
        <p:blipFill>
          <a:blip r:embed="rId3" cstate="print"/>
          <a:stretch>
            <a:fillRect/>
          </a:stretch>
        </p:blipFill>
        <p:spPr>
          <a:xfrm>
            <a:off x="4860032" y="4082449"/>
            <a:ext cx="4134238" cy="2761671"/>
          </a:xfrm>
          <a:prstGeom prst="rect">
            <a:avLst/>
          </a:prstGeom>
        </p:spPr>
      </p:pic>
    </p:spTree>
    <p:extLst>
      <p:ext uri="{BB962C8B-B14F-4D97-AF65-F5344CB8AC3E}">
        <p14:creationId xmlns:p14="http://schemas.microsoft.com/office/powerpoint/2010/main" val="3459364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dromer</a:t>
            </a:r>
            <a:endParaRPr lang="nl-NL" dirty="0"/>
          </a:p>
        </p:txBody>
      </p:sp>
      <p:sp>
        <p:nvSpPr>
          <p:cNvPr id="3" name="Tijdelijke aanduiding voor inhoud 2"/>
          <p:cNvSpPr>
            <a:spLocks noGrp="1"/>
          </p:cNvSpPr>
          <p:nvPr>
            <p:ph idx="1"/>
          </p:nvPr>
        </p:nvSpPr>
        <p:spPr/>
        <p:txBody>
          <a:bodyPr>
            <a:normAutofit fontScale="92500"/>
          </a:bodyPr>
          <a:lstStyle/>
          <a:p>
            <a:r>
              <a:rPr lang="nl-NL" altLang="nl-NL" dirty="0" smtClean="0"/>
              <a:t>Is fantasierijk </a:t>
            </a:r>
            <a:r>
              <a:rPr lang="nl-NL" altLang="nl-NL" dirty="0"/>
              <a:t>en heeft een brede belangstelling</a:t>
            </a:r>
          </a:p>
          <a:p>
            <a:r>
              <a:rPr lang="nl-NL" altLang="nl-NL" dirty="0" smtClean="0"/>
              <a:t>Leert </a:t>
            </a:r>
            <a:r>
              <a:rPr lang="nl-NL" altLang="nl-NL" dirty="0"/>
              <a:t>vooral door te kijken en te luisteren, dingen te overdenken en verbanden te leggen </a:t>
            </a:r>
          </a:p>
          <a:p>
            <a:r>
              <a:rPr lang="nl-NL" altLang="nl-NL" dirty="0" smtClean="0"/>
              <a:t>Wil </a:t>
            </a:r>
            <a:r>
              <a:rPr lang="nl-NL" altLang="nl-NL" dirty="0"/>
              <a:t>praktijkvoorbeelden zien om vervolgens na te denken over wat </a:t>
            </a:r>
            <a:r>
              <a:rPr lang="nl-NL" altLang="nl-NL" dirty="0" smtClean="0"/>
              <a:t>ze </a:t>
            </a:r>
            <a:r>
              <a:rPr lang="nl-NL" altLang="nl-NL" dirty="0"/>
              <a:t>gezien heeft</a:t>
            </a:r>
          </a:p>
          <a:p>
            <a:r>
              <a:rPr lang="nl-NL" altLang="nl-NL" dirty="0"/>
              <a:t>Houdt van open opdrachten</a:t>
            </a:r>
          </a:p>
          <a:p>
            <a:r>
              <a:rPr lang="nl-NL" altLang="nl-NL" dirty="0"/>
              <a:t>Is geneigd tot lange antwoorden</a:t>
            </a:r>
          </a:p>
          <a:p>
            <a:r>
              <a:rPr lang="nl-NL" altLang="nl-NL" dirty="0"/>
              <a:t>Wil vaak opdrachten samen </a:t>
            </a:r>
            <a:r>
              <a:rPr lang="nl-NL" altLang="nl-NL" dirty="0" smtClean="0"/>
              <a:t>maken</a:t>
            </a:r>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6</a:t>
            </a:fld>
            <a:endParaRPr lang="nl-NL"/>
          </a:p>
        </p:txBody>
      </p:sp>
      <p:pic>
        <p:nvPicPr>
          <p:cNvPr id="6" name="Afbeelding 5"/>
          <p:cNvPicPr>
            <a:picLocks noChangeAspect="1"/>
          </p:cNvPicPr>
          <p:nvPr/>
        </p:nvPicPr>
        <p:blipFill>
          <a:blip r:embed="rId3" cstate="print"/>
          <a:stretch>
            <a:fillRect/>
          </a:stretch>
        </p:blipFill>
        <p:spPr>
          <a:xfrm>
            <a:off x="6416479" y="4653136"/>
            <a:ext cx="2705423" cy="2171102"/>
          </a:xfrm>
          <a:prstGeom prst="rect">
            <a:avLst/>
          </a:prstGeom>
        </p:spPr>
      </p:pic>
    </p:spTree>
    <p:extLst>
      <p:ext uri="{BB962C8B-B14F-4D97-AF65-F5344CB8AC3E}">
        <p14:creationId xmlns:p14="http://schemas.microsoft.com/office/powerpoint/2010/main" val="56435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denker</a:t>
            </a:r>
            <a:endParaRPr lang="nl-NL" dirty="0"/>
          </a:p>
        </p:txBody>
      </p:sp>
      <p:sp>
        <p:nvSpPr>
          <p:cNvPr id="3" name="Tijdelijke aanduiding voor inhoud 2"/>
          <p:cNvSpPr>
            <a:spLocks noGrp="1"/>
          </p:cNvSpPr>
          <p:nvPr>
            <p:ph idx="1"/>
          </p:nvPr>
        </p:nvSpPr>
        <p:spPr/>
        <p:txBody>
          <a:bodyPr>
            <a:normAutofit/>
          </a:bodyPr>
          <a:lstStyle/>
          <a:p>
            <a:r>
              <a:rPr lang="nl-NL" dirty="0"/>
              <a:t>Wil </a:t>
            </a:r>
            <a:r>
              <a:rPr lang="nl-NL" dirty="0" smtClean="0"/>
              <a:t>overdenken, observeren </a:t>
            </a:r>
            <a:r>
              <a:rPr lang="nl-NL" dirty="0"/>
              <a:t>en verbanden leggen</a:t>
            </a:r>
          </a:p>
          <a:p>
            <a:r>
              <a:rPr lang="nl-NL" dirty="0"/>
              <a:t>Ze wil precies weten hoe alles in elkaar steekt, wil het theoretisch begrijpen</a:t>
            </a:r>
          </a:p>
          <a:p>
            <a:r>
              <a:rPr lang="nl-NL" dirty="0"/>
              <a:t>Door te vergelijken en te analyseren komt de denker tot ideeën en conclusies</a:t>
            </a:r>
          </a:p>
          <a:p>
            <a:r>
              <a:rPr lang="nl-NL" dirty="0"/>
              <a:t>Geeft vaak geen concrete antwoorden maar brede beschouwingen </a:t>
            </a:r>
          </a:p>
          <a:p>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7</a:t>
            </a:fld>
            <a:endParaRPr lang="nl-NL"/>
          </a:p>
        </p:txBody>
      </p:sp>
      <p:pic>
        <p:nvPicPr>
          <p:cNvPr id="7" name="Afbeelding 6"/>
          <p:cNvPicPr>
            <a:picLocks noChangeAspect="1"/>
          </p:cNvPicPr>
          <p:nvPr/>
        </p:nvPicPr>
        <p:blipFill>
          <a:blip r:embed="rId3" cstate="print"/>
          <a:stretch>
            <a:fillRect/>
          </a:stretch>
        </p:blipFill>
        <p:spPr>
          <a:xfrm>
            <a:off x="7618302" y="42048"/>
            <a:ext cx="1440160" cy="1608179"/>
          </a:xfrm>
          <a:prstGeom prst="rect">
            <a:avLst/>
          </a:prstGeom>
        </p:spPr>
      </p:pic>
    </p:spTree>
    <p:extLst>
      <p:ext uri="{BB962C8B-B14F-4D97-AF65-F5344CB8AC3E}">
        <p14:creationId xmlns:p14="http://schemas.microsoft.com/office/powerpoint/2010/main" val="392406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beslisser</a:t>
            </a:r>
            <a:endParaRPr lang="nl-NL" dirty="0"/>
          </a:p>
        </p:txBody>
      </p:sp>
      <p:sp>
        <p:nvSpPr>
          <p:cNvPr id="3" name="Tijdelijke aanduiding voor inhoud 2"/>
          <p:cNvSpPr>
            <a:spLocks noGrp="1"/>
          </p:cNvSpPr>
          <p:nvPr>
            <p:ph idx="1"/>
          </p:nvPr>
        </p:nvSpPr>
        <p:spPr/>
        <p:txBody>
          <a:bodyPr>
            <a:normAutofit/>
          </a:bodyPr>
          <a:lstStyle/>
          <a:p>
            <a:r>
              <a:rPr lang="nl-NL" dirty="0"/>
              <a:t>Wordt ook wel </a:t>
            </a:r>
            <a:r>
              <a:rPr lang="nl-NL" dirty="0" smtClean="0"/>
              <a:t>instructie leerling </a:t>
            </a:r>
            <a:r>
              <a:rPr lang="nl-NL" dirty="0"/>
              <a:t>genoemd. </a:t>
            </a:r>
          </a:p>
          <a:p>
            <a:r>
              <a:rPr lang="nl-NL" dirty="0"/>
              <a:t>Ze wil eerst uitleg </a:t>
            </a:r>
            <a:r>
              <a:rPr lang="nl-NL" dirty="0" smtClean="0"/>
              <a:t>krijgen </a:t>
            </a:r>
          </a:p>
          <a:p>
            <a:r>
              <a:rPr lang="nl-NL" dirty="0" smtClean="0"/>
              <a:t>Vragen </a:t>
            </a:r>
            <a:r>
              <a:rPr lang="nl-NL" dirty="0"/>
              <a:t>bij een opdracht vaak een nadere </a:t>
            </a:r>
            <a:r>
              <a:rPr lang="nl-NL" dirty="0" smtClean="0"/>
              <a:t>toelichting</a:t>
            </a:r>
            <a:endParaRPr lang="nl-NL" dirty="0"/>
          </a:p>
          <a:p>
            <a:r>
              <a:rPr lang="nl-NL" dirty="0" smtClean="0"/>
              <a:t>Ze </a:t>
            </a:r>
            <a:r>
              <a:rPr lang="nl-NL" dirty="0"/>
              <a:t>werkt graag volgens een plan zodat </a:t>
            </a:r>
            <a:r>
              <a:rPr lang="nl-NL" dirty="0" smtClean="0"/>
              <a:t>ze </a:t>
            </a:r>
            <a:r>
              <a:rPr lang="nl-NL" dirty="0"/>
              <a:t>stap voor stap tot het juiste resultaat kan </a:t>
            </a:r>
            <a:r>
              <a:rPr lang="nl-NL" dirty="0" smtClean="0"/>
              <a:t>komen</a:t>
            </a:r>
            <a:endParaRPr lang="nl-NL" dirty="0"/>
          </a:p>
          <a:p>
            <a:pPr fontAlgn="base"/>
            <a:r>
              <a:rPr lang="nl-NL" dirty="0" smtClean="0"/>
              <a:t>Ze </a:t>
            </a:r>
            <a:r>
              <a:rPr lang="nl-NL" dirty="0"/>
              <a:t>koppelt graag de theorie aan de </a:t>
            </a:r>
            <a:r>
              <a:rPr lang="nl-NL" dirty="0" smtClean="0"/>
              <a:t>praktijk </a:t>
            </a:r>
          </a:p>
          <a:p>
            <a:pPr marL="0" indent="0" fontAlgn="base">
              <a:buNone/>
            </a:pPr>
            <a:endParaRPr lang="nl-NL" dirty="0"/>
          </a:p>
          <a:p>
            <a:pPr marL="0" indent="0">
              <a:buNone/>
            </a:pPr>
            <a:endParaRPr lang="nl-NL" dirty="0"/>
          </a:p>
          <a:p>
            <a:endParaRPr lang="nl-NL" dirty="0"/>
          </a:p>
        </p:txBody>
      </p:sp>
      <p:sp>
        <p:nvSpPr>
          <p:cNvPr id="5" name="Tijdelijke aanduiding voor dianummer 4"/>
          <p:cNvSpPr>
            <a:spLocks noGrp="1"/>
          </p:cNvSpPr>
          <p:nvPr>
            <p:ph type="sldNum" sz="quarter" idx="12"/>
          </p:nvPr>
        </p:nvSpPr>
        <p:spPr/>
        <p:txBody>
          <a:bodyPr/>
          <a:lstStyle/>
          <a:p>
            <a:fld id="{9FE2801C-CBC1-4989-8CCD-499C91E5771A}" type="slidenum">
              <a:rPr lang="nl-NL" smtClean="0"/>
              <a:pPr/>
              <a:t>8</a:t>
            </a:fld>
            <a:endParaRPr lang="nl-NL"/>
          </a:p>
        </p:txBody>
      </p:sp>
    </p:spTree>
    <p:extLst>
      <p:ext uri="{BB962C8B-B14F-4D97-AF65-F5344CB8AC3E}">
        <p14:creationId xmlns:p14="http://schemas.microsoft.com/office/powerpoint/2010/main" val="381265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57200" y="116632"/>
            <a:ext cx="8229600" cy="945388"/>
          </a:xfrm>
        </p:spPr>
        <p:txBody>
          <a:bodyPr/>
          <a:lstStyle/>
          <a:p>
            <a:r>
              <a:rPr lang="nl-NL" dirty="0" smtClean="0"/>
              <a:t>Motivatie</a:t>
            </a:r>
            <a:endParaRPr lang="nl-NL" dirty="0"/>
          </a:p>
        </p:txBody>
      </p:sp>
      <p:sp>
        <p:nvSpPr>
          <p:cNvPr id="10" name="Tijdelijke aanduiding voor inhoud 9"/>
          <p:cNvSpPr>
            <a:spLocks noGrp="1"/>
          </p:cNvSpPr>
          <p:nvPr>
            <p:ph idx="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9FE2801C-CBC1-4989-8CCD-499C91E5771A}" type="slidenum">
              <a:rPr lang="nl-NL" smtClean="0"/>
              <a:pPr/>
              <a:t>9</a:t>
            </a:fld>
            <a:endParaRPr lang="nl-NL"/>
          </a:p>
        </p:txBody>
      </p:sp>
      <p:pic>
        <p:nvPicPr>
          <p:cNvPr id="3074" name="Picture 2" descr="https://quuuinty.files.wordpress.com/2013/11/pyramide-van-maslo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2020"/>
            <a:ext cx="9144000" cy="565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60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702</Words>
  <Application>Microsoft Office PowerPoint</Application>
  <PresentationFormat>Diavoorstelling (4:3)</PresentationFormat>
  <Paragraphs>173</Paragraphs>
  <Slides>20</Slides>
  <Notes>20</Notes>
  <HiddenSlides>0</HiddenSlides>
  <MMClips>2</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Workshop leerstijlen</vt:lpstr>
      <vt:lpstr>Programma</vt:lpstr>
      <vt:lpstr>PowerPoint-presentatie</vt:lpstr>
      <vt:lpstr>Leerstijlen</vt:lpstr>
      <vt:lpstr>De doener</vt:lpstr>
      <vt:lpstr>De dromer</vt:lpstr>
      <vt:lpstr>De denker</vt:lpstr>
      <vt:lpstr>De beslisser</vt:lpstr>
      <vt:lpstr>Motivatie</vt:lpstr>
      <vt:lpstr>Stagiaires begeleiden kun je ‘bijna’ vergelijken met leidinggeven</vt:lpstr>
      <vt:lpstr>Stijlen van leidinggeven </vt:lpstr>
      <vt:lpstr>Aanpassen begeleiding</vt:lpstr>
      <vt:lpstr>PowerPoint-presentatie</vt:lpstr>
      <vt:lpstr>Wat inzetten bij het overdragen van kennis en/of vaardigheden</vt:lpstr>
      <vt:lpstr>Coaching Het ondersteunen en stimuleren van de stagiair door:</vt:lpstr>
      <vt:lpstr>Manieren van  competentie gericht leren</vt:lpstr>
      <vt:lpstr>En wie ben jij?</vt:lpstr>
      <vt:lpstr>Casus </vt:lpstr>
      <vt:lpstr>PowerPoint-presentatie</vt:lpstr>
      <vt:lpstr>Bedankt voor jullie aandacht!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9 Begeleidingsstijlen</dc:title>
  <dc:creator>BenDeGeus</dc:creator>
  <cp:lastModifiedBy>Gejanna de Haan-Hanenburg</cp:lastModifiedBy>
  <cp:revision>76</cp:revision>
  <dcterms:created xsi:type="dcterms:W3CDTF">2012-10-18T08:30:55Z</dcterms:created>
  <dcterms:modified xsi:type="dcterms:W3CDTF">2016-03-16T10:44:42Z</dcterms:modified>
</cp:coreProperties>
</file>